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63" r:id="rId4"/>
    <p:sldId id="265" r:id="rId5"/>
    <p:sldId id="256" r:id="rId6"/>
    <p:sldId id="257" r:id="rId7"/>
    <p:sldId id="258" r:id="rId8"/>
    <p:sldId id="259" r:id="rId9"/>
    <p:sldId id="260" r:id="rId10"/>
    <p:sldId id="261"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EA7C85E5-85A6-449E-8D03-611B3E683011}" type="datetimeFigureOut">
              <a:rPr lang="en-US" smtClean="0"/>
              <a:t>3/30/2018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A0434A3-F486-447E-8493-99B360FD033B}" type="slidenum">
              <a:rPr lang="en-US" smtClean="0"/>
              <a:t>‹#›</a:t>
            </a:fld>
            <a:endParaRPr lang="en-US"/>
          </a:p>
        </p:txBody>
      </p:sp>
    </p:spTree>
    <p:extLst>
      <p:ext uri="{BB962C8B-B14F-4D97-AF65-F5344CB8AC3E}">
        <p14:creationId xmlns:p14="http://schemas.microsoft.com/office/powerpoint/2010/main" val="3054837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A7C85E5-85A6-449E-8D03-611B3E683011}" type="datetimeFigureOut">
              <a:rPr lang="en-US" smtClean="0"/>
              <a:t>3/30/2018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A0434A3-F486-447E-8493-99B360FD033B}" type="slidenum">
              <a:rPr lang="en-US" smtClean="0"/>
              <a:t>‹#›</a:t>
            </a:fld>
            <a:endParaRPr lang="en-US"/>
          </a:p>
        </p:txBody>
      </p:sp>
    </p:spTree>
    <p:extLst>
      <p:ext uri="{BB962C8B-B14F-4D97-AF65-F5344CB8AC3E}">
        <p14:creationId xmlns:p14="http://schemas.microsoft.com/office/powerpoint/2010/main" val="169855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A7C85E5-85A6-449E-8D03-611B3E683011}" type="datetimeFigureOut">
              <a:rPr lang="en-US" smtClean="0"/>
              <a:t>3/30/2018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A0434A3-F486-447E-8493-99B360FD033B}" type="slidenum">
              <a:rPr lang="en-US" smtClean="0"/>
              <a:t>‹#›</a:t>
            </a:fld>
            <a:endParaRPr lang="en-US"/>
          </a:p>
        </p:txBody>
      </p:sp>
    </p:spTree>
    <p:extLst>
      <p:ext uri="{BB962C8B-B14F-4D97-AF65-F5344CB8AC3E}">
        <p14:creationId xmlns:p14="http://schemas.microsoft.com/office/powerpoint/2010/main" val="22449656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812220B6-B2EB-4ED3-8E72-3A205856F5ED}" type="datetimeFigureOut">
              <a:rPr lang="en-US" smtClean="0"/>
              <a:pPr/>
              <a:t>3/30/2018</a:t>
            </a:fld>
            <a:endParaRPr lang="en-US"/>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en-US">
              <a:solidFill>
                <a:srgbClr val="2DA2BF">
                  <a:tint val="20000"/>
                </a:srgbClr>
              </a:solidFill>
            </a:endParaRPr>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96734249-C16E-41FA-A77C-C95C6CD1328A}" type="slidenum">
              <a:rPr lang="en-US" smtClean="0"/>
              <a:pPr/>
              <a:t>‹#›</a:t>
            </a:fld>
            <a:endParaRPr lang="en-US"/>
          </a:p>
        </p:txBody>
      </p:sp>
    </p:spTree>
    <p:extLst>
      <p:ext uri="{BB962C8B-B14F-4D97-AF65-F5344CB8AC3E}">
        <p14:creationId xmlns:p14="http://schemas.microsoft.com/office/powerpoint/2010/main" val="40926239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812220B6-B2EB-4ED3-8E72-3A205856F5ED}" type="datetimeFigureOut">
              <a:rPr lang="en-US" smtClean="0">
                <a:solidFill>
                  <a:prstClr val="black"/>
                </a:solidFill>
              </a:rPr>
              <a:pPr/>
              <a:t>3/30/2018</a:t>
            </a:fld>
            <a:endParaRPr lang="en-US">
              <a:solidFill>
                <a:prstClr val="black"/>
              </a:solidFill>
            </a:endParaRPr>
          </a:p>
        </p:txBody>
      </p:sp>
      <p:sp>
        <p:nvSpPr>
          <p:cNvPr id="5" name="عنصر نائب للتذييل 4"/>
          <p:cNvSpPr>
            <a:spLocks noGrp="1"/>
          </p:cNvSpPr>
          <p:nvPr>
            <p:ph type="ftr" sz="quarter" idx="11"/>
          </p:nvPr>
        </p:nvSpPr>
        <p:spPr/>
        <p:txBody>
          <a:bodyPr/>
          <a:lstStyle>
            <a:extLst/>
          </a:lstStyle>
          <a:p>
            <a:endParaRPr lang="en-US">
              <a:solidFill>
                <a:prstClr val="black"/>
              </a:solidFill>
            </a:endParaRPr>
          </a:p>
        </p:txBody>
      </p:sp>
      <p:sp>
        <p:nvSpPr>
          <p:cNvPr id="6" name="عنصر نائب لرقم الشريحة 5"/>
          <p:cNvSpPr>
            <a:spLocks noGrp="1"/>
          </p:cNvSpPr>
          <p:nvPr>
            <p:ph type="sldNum" sz="quarter" idx="12"/>
          </p:nvPr>
        </p:nvSpPr>
        <p:spPr/>
        <p:txBody>
          <a:bodyPr/>
          <a:lstStyle>
            <a:extLst/>
          </a:lstStyle>
          <a:p>
            <a:fld id="{96734249-C16E-41FA-A77C-C95C6CD1328A}" type="slidenum">
              <a:rPr lang="en-US" smtClean="0">
                <a:solidFill>
                  <a:prstClr val="black"/>
                </a:solidFill>
              </a:rPr>
              <a:pPr/>
              <a:t>‹#›</a:t>
            </a:fld>
            <a:endParaRPr lang="en-US">
              <a:solidFill>
                <a:prstClr val="black"/>
              </a:solidFill>
            </a:endParaRPr>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extLst>
      <p:ext uri="{BB962C8B-B14F-4D97-AF65-F5344CB8AC3E}">
        <p14:creationId xmlns:p14="http://schemas.microsoft.com/office/powerpoint/2010/main" val="19699582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812220B6-B2EB-4ED3-8E72-3A205856F5ED}" type="datetimeFigureOut">
              <a:rPr lang="en-US" smtClean="0">
                <a:solidFill>
                  <a:prstClr val="white"/>
                </a:solidFill>
              </a:rPr>
              <a:pPr/>
              <a:t>3/30/2018</a:t>
            </a:fld>
            <a:endParaRPr lang="en-US">
              <a:solidFill>
                <a:prstClr val="white"/>
              </a:solidFill>
            </a:endParaRPr>
          </a:p>
        </p:txBody>
      </p:sp>
      <p:sp>
        <p:nvSpPr>
          <p:cNvPr id="5" name="عنصر نائب للتذييل 4"/>
          <p:cNvSpPr>
            <a:spLocks noGrp="1"/>
          </p:cNvSpPr>
          <p:nvPr>
            <p:ph type="ftr" sz="quarter" idx="11"/>
          </p:nvPr>
        </p:nvSpPr>
        <p:spPr/>
        <p:txBody>
          <a:bodyPr/>
          <a:lstStyle>
            <a:extLst/>
          </a:lstStyle>
          <a:p>
            <a:endParaRPr lang="en-US">
              <a:solidFill>
                <a:prstClr val="white"/>
              </a:solidFill>
            </a:endParaRPr>
          </a:p>
        </p:txBody>
      </p:sp>
      <p:sp>
        <p:nvSpPr>
          <p:cNvPr id="6" name="عنصر نائب لرقم الشريحة 5"/>
          <p:cNvSpPr>
            <a:spLocks noGrp="1"/>
          </p:cNvSpPr>
          <p:nvPr>
            <p:ph type="sldNum" sz="quarter" idx="12"/>
          </p:nvPr>
        </p:nvSpPr>
        <p:spPr/>
        <p:txBody>
          <a:bodyPr/>
          <a:lstStyle>
            <a:extLst/>
          </a:lstStyle>
          <a:p>
            <a:fld id="{96734249-C16E-41FA-A77C-C95C6CD1328A}" type="slidenum">
              <a:rPr lang="en-US" smtClean="0">
                <a:solidFill>
                  <a:prstClr val="white"/>
                </a:solidFill>
              </a:rPr>
              <a:pPr/>
              <a:t>‹#›</a:t>
            </a:fld>
            <a:endParaRPr lang="en-US">
              <a:solidFill>
                <a:prstClr val="white"/>
              </a:solidFill>
            </a:endParaRPr>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Tree>
    <p:extLst>
      <p:ext uri="{BB962C8B-B14F-4D97-AF65-F5344CB8AC3E}">
        <p14:creationId xmlns:p14="http://schemas.microsoft.com/office/powerpoint/2010/main" val="428653772"/>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812220B6-B2EB-4ED3-8E72-3A205856F5ED}" type="datetimeFigureOut">
              <a:rPr lang="en-US" smtClean="0">
                <a:solidFill>
                  <a:prstClr val="white"/>
                </a:solidFill>
              </a:rPr>
              <a:pPr/>
              <a:t>3/30/2018</a:t>
            </a:fld>
            <a:endParaRPr lang="en-US">
              <a:solidFill>
                <a:prstClr val="white"/>
              </a:solidFill>
            </a:endParaRPr>
          </a:p>
        </p:txBody>
      </p:sp>
      <p:sp>
        <p:nvSpPr>
          <p:cNvPr id="6" name="عنصر نائب للتذييل 5"/>
          <p:cNvSpPr>
            <a:spLocks noGrp="1"/>
          </p:cNvSpPr>
          <p:nvPr>
            <p:ph type="ftr" sz="quarter" idx="11"/>
          </p:nvPr>
        </p:nvSpPr>
        <p:spPr/>
        <p:txBody>
          <a:bodyPr/>
          <a:lstStyle>
            <a:extLst/>
          </a:lstStyle>
          <a:p>
            <a:endParaRPr lang="en-US">
              <a:solidFill>
                <a:prstClr val="white"/>
              </a:solidFill>
            </a:endParaRPr>
          </a:p>
        </p:txBody>
      </p:sp>
      <p:sp>
        <p:nvSpPr>
          <p:cNvPr id="7" name="عنصر نائب لرقم الشريحة 6"/>
          <p:cNvSpPr>
            <a:spLocks noGrp="1"/>
          </p:cNvSpPr>
          <p:nvPr>
            <p:ph type="sldNum" sz="quarter" idx="12"/>
          </p:nvPr>
        </p:nvSpPr>
        <p:spPr/>
        <p:txBody>
          <a:bodyPr/>
          <a:lstStyle>
            <a:extLst/>
          </a:lstStyle>
          <a:p>
            <a:fld id="{96734249-C16E-41FA-A77C-C95C6CD1328A}" type="slidenum">
              <a:rPr lang="en-US" smtClean="0">
                <a:solidFill>
                  <a:prstClr val="white"/>
                </a:solidFill>
              </a:rPr>
              <a:pPr/>
              <a:t>‹#›</a:t>
            </a:fld>
            <a:endParaRPr lang="en-US">
              <a:solidFill>
                <a:prstClr val="white"/>
              </a:solidFill>
            </a:endParaRPr>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extLst>
      <p:ext uri="{BB962C8B-B14F-4D97-AF65-F5344CB8AC3E}">
        <p14:creationId xmlns:p14="http://schemas.microsoft.com/office/powerpoint/2010/main" val="1090455850"/>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812220B6-B2EB-4ED3-8E72-3A205856F5ED}" type="datetimeFigureOut">
              <a:rPr lang="en-US" smtClean="0">
                <a:solidFill>
                  <a:prstClr val="black"/>
                </a:solidFill>
              </a:rPr>
              <a:pPr/>
              <a:t>3/30/2018</a:t>
            </a:fld>
            <a:endParaRPr lang="en-US">
              <a:solidFill>
                <a:prstClr val="black"/>
              </a:solidFill>
            </a:endParaRPr>
          </a:p>
        </p:txBody>
      </p:sp>
      <p:sp>
        <p:nvSpPr>
          <p:cNvPr id="8" name="عنصر نائب للتذييل 7"/>
          <p:cNvSpPr>
            <a:spLocks noGrp="1"/>
          </p:cNvSpPr>
          <p:nvPr>
            <p:ph type="ftr" sz="quarter" idx="11"/>
          </p:nvPr>
        </p:nvSpPr>
        <p:spPr/>
        <p:txBody>
          <a:bodyPr/>
          <a:lstStyle>
            <a:extLst/>
          </a:lstStyle>
          <a:p>
            <a:endParaRPr lang="en-US">
              <a:solidFill>
                <a:prstClr val="black"/>
              </a:solidFill>
            </a:endParaRPr>
          </a:p>
        </p:txBody>
      </p:sp>
      <p:sp>
        <p:nvSpPr>
          <p:cNvPr id="9" name="عنصر نائب لرقم الشريحة 8"/>
          <p:cNvSpPr>
            <a:spLocks noGrp="1"/>
          </p:cNvSpPr>
          <p:nvPr>
            <p:ph type="sldNum" sz="quarter" idx="12"/>
          </p:nvPr>
        </p:nvSpPr>
        <p:spPr/>
        <p:txBody>
          <a:bodyPr/>
          <a:lstStyle>
            <a:extLst/>
          </a:lstStyle>
          <a:p>
            <a:fld id="{96734249-C16E-41FA-A77C-C95C6CD1328A}"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931744485"/>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812220B6-B2EB-4ED3-8E72-3A205856F5ED}" type="datetimeFigureOut">
              <a:rPr lang="en-US" smtClean="0">
                <a:solidFill>
                  <a:prstClr val="white"/>
                </a:solidFill>
              </a:rPr>
              <a:pPr/>
              <a:t>3/30/2018</a:t>
            </a:fld>
            <a:endParaRPr lang="en-US">
              <a:solidFill>
                <a:prstClr val="white"/>
              </a:solidFill>
            </a:endParaRPr>
          </a:p>
        </p:txBody>
      </p:sp>
      <p:sp>
        <p:nvSpPr>
          <p:cNvPr id="4" name="عنصر نائب للتذييل 3"/>
          <p:cNvSpPr>
            <a:spLocks noGrp="1"/>
          </p:cNvSpPr>
          <p:nvPr>
            <p:ph type="ftr" sz="quarter" idx="11"/>
          </p:nvPr>
        </p:nvSpPr>
        <p:spPr/>
        <p:txBody>
          <a:bodyPr/>
          <a:lstStyle>
            <a:extLst/>
          </a:lstStyle>
          <a:p>
            <a:endParaRPr lang="en-US">
              <a:solidFill>
                <a:prstClr val="white"/>
              </a:solidFill>
            </a:endParaRPr>
          </a:p>
        </p:txBody>
      </p:sp>
      <p:sp>
        <p:nvSpPr>
          <p:cNvPr id="5" name="عنصر نائب لرقم الشريحة 4"/>
          <p:cNvSpPr>
            <a:spLocks noGrp="1"/>
          </p:cNvSpPr>
          <p:nvPr>
            <p:ph type="sldNum" sz="quarter" idx="12"/>
          </p:nvPr>
        </p:nvSpPr>
        <p:spPr/>
        <p:txBody>
          <a:bodyPr/>
          <a:lstStyle>
            <a:extLst/>
          </a:lstStyle>
          <a:p>
            <a:fld id="{96734249-C16E-41FA-A77C-C95C6CD1328A}" type="slidenum">
              <a:rPr lang="en-US" smtClean="0">
                <a:solidFill>
                  <a:prstClr val="white"/>
                </a:solidFill>
              </a:rPr>
              <a:pPr/>
              <a:t>‹#›</a:t>
            </a:fld>
            <a:endParaRPr lang="en-US">
              <a:solidFill>
                <a:prstClr val="white"/>
              </a:solidFill>
            </a:endParaRPr>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extLst>
      <p:ext uri="{BB962C8B-B14F-4D97-AF65-F5344CB8AC3E}">
        <p14:creationId xmlns:p14="http://schemas.microsoft.com/office/powerpoint/2010/main" val="2500403985"/>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812220B6-B2EB-4ED3-8E72-3A205856F5ED}" type="datetimeFigureOut">
              <a:rPr lang="en-US" smtClean="0">
                <a:solidFill>
                  <a:prstClr val="black"/>
                </a:solidFill>
              </a:rPr>
              <a:pPr/>
              <a:t>3/30/2018</a:t>
            </a:fld>
            <a:endParaRPr lang="en-US">
              <a:solidFill>
                <a:prstClr val="black"/>
              </a:solidFill>
            </a:endParaRPr>
          </a:p>
        </p:txBody>
      </p:sp>
      <p:sp>
        <p:nvSpPr>
          <p:cNvPr id="3" name="عنصر نائب للتذييل 2"/>
          <p:cNvSpPr>
            <a:spLocks noGrp="1"/>
          </p:cNvSpPr>
          <p:nvPr>
            <p:ph type="ftr" sz="quarter" idx="11"/>
          </p:nvPr>
        </p:nvSpPr>
        <p:spPr/>
        <p:txBody>
          <a:bodyPr/>
          <a:lstStyle>
            <a:extLst/>
          </a:lstStyle>
          <a:p>
            <a:endParaRPr lang="en-US">
              <a:solidFill>
                <a:prstClr val="black"/>
              </a:solidFill>
            </a:endParaRPr>
          </a:p>
        </p:txBody>
      </p:sp>
      <p:sp>
        <p:nvSpPr>
          <p:cNvPr id="4" name="عنصر نائب لرقم الشريحة 3"/>
          <p:cNvSpPr>
            <a:spLocks noGrp="1"/>
          </p:cNvSpPr>
          <p:nvPr>
            <p:ph type="sldNum" sz="quarter" idx="12"/>
          </p:nvPr>
        </p:nvSpPr>
        <p:spPr/>
        <p:txBody>
          <a:bodyPr/>
          <a:lstStyle>
            <a:extLst/>
          </a:lstStyle>
          <a:p>
            <a:fld id="{96734249-C16E-41FA-A77C-C95C6CD1328A}"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900685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812220B6-B2EB-4ED3-8E72-3A205856F5ED}" type="datetimeFigureOut">
              <a:rPr lang="en-US" smtClean="0">
                <a:solidFill>
                  <a:prstClr val="black"/>
                </a:solidFill>
              </a:rPr>
              <a:pPr/>
              <a:t>3/30/2018</a:t>
            </a:fld>
            <a:endParaRPr lang="en-US">
              <a:solidFill>
                <a:prstClr val="black"/>
              </a:solidFill>
            </a:endParaRPr>
          </a:p>
        </p:txBody>
      </p:sp>
      <p:sp>
        <p:nvSpPr>
          <p:cNvPr id="6" name="عنصر نائب للتذييل 5"/>
          <p:cNvSpPr>
            <a:spLocks noGrp="1"/>
          </p:cNvSpPr>
          <p:nvPr>
            <p:ph type="ftr" sz="quarter" idx="11"/>
          </p:nvPr>
        </p:nvSpPr>
        <p:spPr/>
        <p:txBody>
          <a:bodyPr/>
          <a:lstStyle>
            <a:extLst/>
          </a:lstStyle>
          <a:p>
            <a:endParaRPr lang="en-US">
              <a:solidFill>
                <a:prstClr val="black"/>
              </a:solidFill>
            </a:endParaRPr>
          </a:p>
        </p:txBody>
      </p:sp>
      <p:sp>
        <p:nvSpPr>
          <p:cNvPr id="7" name="عنصر نائب لرقم الشريحة 6"/>
          <p:cNvSpPr>
            <a:spLocks noGrp="1"/>
          </p:cNvSpPr>
          <p:nvPr>
            <p:ph type="sldNum" sz="quarter" idx="12"/>
          </p:nvPr>
        </p:nvSpPr>
        <p:spPr/>
        <p:txBody>
          <a:bodyPr/>
          <a:lstStyle>
            <a:extLst/>
          </a:lstStyle>
          <a:p>
            <a:fld id="{96734249-C16E-41FA-A77C-C95C6CD1328A}"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5863570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A7C85E5-85A6-449E-8D03-611B3E683011}" type="datetimeFigureOut">
              <a:rPr lang="en-US" smtClean="0"/>
              <a:t>3/30/2018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A0434A3-F486-447E-8493-99B360FD033B}" type="slidenum">
              <a:rPr lang="en-US" smtClean="0"/>
              <a:t>‹#›</a:t>
            </a:fld>
            <a:endParaRPr lang="en-US"/>
          </a:p>
        </p:txBody>
      </p:sp>
    </p:spTree>
    <p:extLst>
      <p:ext uri="{BB962C8B-B14F-4D97-AF65-F5344CB8AC3E}">
        <p14:creationId xmlns:p14="http://schemas.microsoft.com/office/powerpoint/2010/main" val="36967267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الأيقونة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812220B6-B2EB-4ED3-8E72-3A205856F5ED}" type="datetimeFigureOut">
              <a:rPr lang="en-US" smtClean="0">
                <a:solidFill>
                  <a:prstClr val="white"/>
                </a:solidFill>
              </a:rPr>
              <a:pPr/>
              <a:t>3/30/2018</a:t>
            </a:fld>
            <a:endParaRPr lang="en-US">
              <a:solidFill>
                <a:prstClr val="white"/>
              </a:solidFill>
            </a:endParaRPr>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solidFill>
                <a:prstClr val="white"/>
              </a:solidFill>
            </a:endParaRPr>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96734249-C16E-41FA-A77C-C95C6CD1328A}" type="slidenum">
              <a:rPr lang="en-US" smtClean="0">
                <a:solidFill>
                  <a:prstClr val="white"/>
                </a:solidFill>
              </a:rPr>
              <a:pPr/>
              <a:t>‹#›</a:t>
            </a:fld>
            <a:endParaRPr lang="en-US">
              <a:solidFill>
                <a:prstClr val="white"/>
              </a:solidFill>
            </a:endParaRPr>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Tree>
    <p:extLst>
      <p:ext uri="{BB962C8B-B14F-4D97-AF65-F5344CB8AC3E}">
        <p14:creationId xmlns:p14="http://schemas.microsoft.com/office/powerpoint/2010/main" val="3414537175"/>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812220B6-B2EB-4ED3-8E72-3A205856F5ED}" type="datetimeFigureOut">
              <a:rPr lang="en-US" smtClean="0">
                <a:solidFill>
                  <a:prstClr val="black"/>
                </a:solidFill>
              </a:rPr>
              <a:pPr/>
              <a:t>3/30/2018</a:t>
            </a:fld>
            <a:endParaRPr lang="en-US">
              <a:solidFill>
                <a:prstClr val="black"/>
              </a:solidFill>
            </a:endParaRPr>
          </a:p>
        </p:txBody>
      </p:sp>
      <p:sp>
        <p:nvSpPr>
          <p:cNvPr id="5" name="عنصر نائب للتذييل 4"/>
          <p:cNvSpPr>
            <a:spLocks noGrp="1"/>
          </p:cNvSpPr>
          <p:nvPr>
            <p:ph type="ftr" sz="quarter" idx="11"/>
          </p:nvPr>
        </p:nvSpPr>
        <p:spPr/>
        <p:txBody>
          <a:bodyPr/>
          <a:lstStyle>
            <a:extLst/>
          </a:lstStyle>
          <a:p>
            <a:endParaRPr lang="en-US">
              <a:solidFill>
                <a:prstClr val="black"/>
              </a:solidFill>
            </a:endParaRPr>
          </a:p>
        </p:txBody>
      </p:sp>
      <p:sp>
        <p:nvSpPr>
          <p:cNvPr id="6" name="عنصر نائب لرقم الشريحة 5"/>
          <p:cNvSpPr>
            <a:spLocks noGrp="1"/>
          </p:cNvSpPr>
          <p:nvPr>
            <p:ph type="sldNum" sz="quarter" idx="12"/>
          </p:nvPr>
        </p:nvSpPr>
        <p:spPr/>
        <p:txBody>
          <a:bodyPr/>
          <a:lstStyle>
            <a:extLst/>
          </a:lstStyle>
          <a:p>
            <a:fld id="{96734249-C16E-41FA-A77C-C95C6CD1328A}"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6174079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812220B6-B2EB-4ED3-8E72-3A205856F5ED}" type="datetimeFigureOut">
              <a:rPr lang="en-US" smtClean="0">
                <a:solidFill>
                  <a:prstClr val="black"/>
                </a:solidFill>
              </a:rPr>
              <a:pPr/>
              <a:t>3/30/2018</a:t>
            </a:fld>
            <a:endParaRPr lang="en-US">
              <a:solidFill>
                <a:prstClr val="black"/>
              </a:solidFill>
            </a:endParaRPr>
          </a:p>
        </p:txBody>
      </p:sp>
      <p:sp>
        <p:nvSpPr>
          <p:cNvPr id="5" name="عنصر نائب للتذييل 4"/>
          <p:cNvSpPr>
            <a:spLocks noGrp="1"/>
          </p:cNvSpPr>
          <p:nvPr>
            <p:ph type="ftr" sz="quarter" idx="11"/>
          </p:nvPr>
        </p:nvSpPr>
        <p:spPr/>
        <p:txBody>
          <a:bodyPr/>
          <a:lstStyle>
            <a:extLst/>
          </a:lstStyle>
          <a:p>
            <a:endParaRPr lang="en-US">
              <a:solidFill>
                <a:prstClr val="black"/>
              </a:solidFill>
            </a:endParaRPr>
          </a:p>
        </p:txBody>
      </p:sp>
      <p:sp>
        <p:nvSpPr>
          <p:cNvPr id="6" name="عنصر نائب لرقم الشريحة 5"/>
          <p:cNvSpPr>
            <a:spLocks noGrp="1"/>
          </p:cNvSpPr>
          <p:nvPr>
            <p:ph type="sldNum" sz="quarter" idx="12"/>
          </p:nvPr>
        </p:nvSpPr>
        <p:spPr/>
        <p:txBody>
          <a:bodyPr/>
          <a:lstStyle>
            <a:extLst/>
          </a:lstStyle>
          <a:p>
            <a:fld id="{96734249-C16E-41FA-A77C-C95C6CD1328A}"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8642271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812220B6-B2EB-4ED3-8E72-3A205856F5ED}" type="datetimeFigureOut">
              <a:rPr lang="en-US" smtClean="0"/>
              <a:pPr/>
              <a:t>3/30/2018</a:t>
            </a:fld>
            <a:endParaRPr lang="en-US"/>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en-US">
              <a:solidFill>
                <a:srgbClr val="2DA2BF">
                  <a:tint val="20000"/>
                </a:srgbClr>
              </a:solidFill>
            </a:endParaRPr>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96734249-C16E-41FA-A77C-C95C6CD1328A}" type="slidenum">
              <a:rPr lang="en-US" smtClean="0"/>
              <a:pPr/>
              <a:t>‹#›</a:t>
            </a:fld>
            <a:endParaRPr lang="en-US"/>
          </a:p>
        </p:txBody>
      </p:sp>
    </p:spTree>
    <p:extLst>
      <p:ext uri="{BB962C8B-B14F-4D97-AF65-F5344CB8AC3E}">
        <p14:creationId xmlns:p14="http://schemas.microsoft.com/office/powerpoint/2010/main" val="41670857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812220B6-B2EB-4ED3-8E72-3A205856F5ED}" type="datetimeFigureOut">
              <a:rPr lang="en-US" smtClean="0">
                <a:solidFill>
                  <a:prstClr val="black"/>
                </a:solidFill>
              </a:rPr>
              <a:pPr/>
              <a:t>3/30/2018</a:t>
            </a:fld>
            <a:endParaRPr lang="en-US">
              <a:solidFill>
                <a:prstClr val="black"/>
              </a:solidFill>
            </a:endParaRPr>
          </a:p>
        </p:txBody>
      </p:sp>
      <p:sp>
        <p:nvSpPr>
          <p:cNvPr id="5" name="عنصر نائب للتذييل 4"/>
          <p:cNvSpPr>
            <a:spLocks noGrp="1"/>
          </p:cNvSpPr>
          <p:nvPr>
            <p:ph type="ftr" sz="quarter" idx="11"/>
          </p:nvPr>
        </p:nvSpPr>
        <p:spPr/>
        <p:txBody>
          <a:bodyPr/>
          <a:lstStyle>
            <a:extLst/>
          </a:lstStyle>
          <a:p>
            <a:endParaRPr lang="en-US">
              <a:solidFill>
                <a:prstClr val="black"/>
              </a:solidFill>
            </a:endParaRPr>
          </a:p>
        </p:txBody>
      </p:sp>
      <p:sp>
        <p:nvSpPr>
          <p:cNvPr id="6" name="عنصر نائب لرقم الشريحة 5"/>
          <p:cNvSpPr>
            <a:spLocks noGrp="1"/>
          </p:cNvSpPr>
          <p:nvPr>
            <p:ph type="sldNum" sz="quarter" idx="12"/>
          </p:nvPr>
        </p:nvSpPr>
        <p:spPr/>
        <p:txBody>
          <a:bodyPr/>
          <a:lstStyle>
            <a:extLst/>
          </a:lstStyle>
          <a:p>
            <a:fld id="{96734249-C16E-41FA-A77C-C95C6CD1328A}" type="slidenum">
              <a:rPr lang="en-US" smtClean="0">
                <a:solidFill>
                  <a:prstClr val="black"/>
                </a:solidFill>
              </a:rPr>
              <a:pPr/>
              <a:t>‹#›</a:t>
            </a:fld>
            <a:endParaRPr lang="en-US">
              <a:solidFill>
                <a:prstClr val="black"/>
              </a:solidFill>
            </a:endParaRPr>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extLst>
      <p:ext uri="{BB962C8B-B14F-4D97-AF65-F5344CB8AC3E}">
        <p14:creationId xmlns:p14="http://schemas.microsoft.com/office/powerpoint/2010/main" val="28763527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812220B6-B2EB-4ED3-8E72-3A205856F5ED}" type="datetimeFigureOut">
              <a:rPr lang="en-US" smtClean="0">
                <a:solidFill>
                  <a:prstClr val="white"/>
                </a:solidFill>
              </a:rPr>
              <a:pPr/>
              <a:t>3/30/2018</a:t>
            </a:fld>
            <a:endParaRPr lang="en-US">
              <a:solidFill>
                <a:prstClr val="white"/>
              </a:solidFill>
            </a:endParaRPr>
          </a:p>
        </p:txBody>
      </p:sp>
      <p:sp>
        <p:nvSpPr>
          <p:cNvPr id="5" name="عنصر نائب للتذييل 4"/>
          <p:cNvSpPr>
            <a:spLocks noGrp="1"/>
          </p:cNvSpPr>
          <p:nvPr>
            <p:ph type="ftr" sz="quarter" idx="11"/>
          </p:nvPr>
        </p:nvSpPr>
        <p:spPr/>
        <p:txBody>
          <a:bodyPr/>
          <a:lstStyle>
            <a:extLst/>
          </a:lstStyle>
          <a:p>
            <a:endParaRPr lang="en-US">
              <a:solidFill>
                <a:prstClr val="white"/>
              </a:solidFill>
            </a:endParaRPr>
          </a:p>
        </p:txBody>
      </p:sp>
      <p:sp>
        <p:nvSpPr>
          <p:cNvPr id="6" name="عنصر نائب لرقم الشريحة 5"/>
          <p:cNvSpPr>
            <a:spLocks noGrp="1"/>
          </p:cNvSpPr>
          <p:nvPr>
            <p:ph type="sldNum" sz="quarter" idx="12"/>
          </p:nvPr>
        </p:nvSpPr>
        <p:spPr/>
        <p:txBody>
          <a:bodyPr/>
          <a:lstStyle>
            <a:extLst/>
          </a:lstStyle>
          <a:p>
            <a:fld id="{96734249-C16E-41FA-A77C-C95C6CD1328A}" type="slidenum">
              <a:rPr lang="en-US" smtClean="0">
                <a:solidFill>
                  <a:prstClr val="white"/>
                </a:solidFill>
              </a:rPr>
              <a:pPr/>
              <a:t>‹#›</a:t>
            </a:fld>
            <a:endParaRPr lang="en-US">
              <a:solidFill>
                <a:prstClr val="white"/>
              </a:solidFill>
            </a:endParaRPr>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Tree>
    <p:extLst>
      <p:ext uri="{BB962C8B-B14F-4D97-AF65-F5344CB8AC3E}">
        <p14:creationId xmlns:p14="http://schemas.microsoft.com/office/powerpoint/2010/main" val="992572156"/>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812220B6-B2EB-4ED3-8E72-3A205856F5ED}" type="datetimeFigureOut">
              <a:rPr lang="en-US" smtClean="0">
                <a:solidFill>
                  <a:prstClr val="white"/>
                </a:solidFill>
              </a:rPr>
              <a:pPr/>
              <a:t>3/30/2018</a:t>
            </a:fld>
            <a:endParaRPr lang="en-US">
              <a:solidFill>
                <a:prstClr val="white"/>
              </a:solidFill>
            </a:endParaRPr>
          </a:p>
        </p:txBody>
      </p:sp>
      <p:sp>
        <p:nvSpPr>
          <p:cNvPr id="6" name="عنصر نائب للتذييل 5"/>
          <p:cNvSpPr>
            <a:spLocks noGrp="1"/>
          </p:cNvSpPr>
          <p:nvPr>
            <p:ph type="ftr" sz="quarter" idx="11"/>
          </p:nvPr>
        </p:nvSpPr>
        <p:spPr/>
        <p:txBody>
          <a:bodyPr/>
          <a:lstStyle>
            <a:extLst/>
          </a:lstStyle>
          <a:p>
            <a:endParaRPr lang="en-US">
              <a:solidFill>
                <a:prstClr val="white"/>
              </a:solidFill>
            </a:endParaRPr>
          </a:p>
        </p:txBody>
      </p:sp>
      <p:sp>
        <p:nvSpPr>
          <p:cNvPr id="7" name="عنصر نائب لرقم الشريحة 6"/>
          <p:cNvSpPr>
            <a:spLocks noGrp="1"/>
          </p:cNvSpPr>
          <p:nvPr>
            <p:ph type="sldNum" sz="quarter" idx="12"/>
          </p:nvPr>
        </p:nvSpPr>
        <p:spPr/>
        <p:txBody>
          <a:bodyPr/>
          <a:lstStyle>
            <a:extLst/>
          </a:lstStyle>
          <a:p>
            <a:fld id="{96734249-C16E-41FA-A77C-C95C6CD1328A}" type="slidenum">
              <a:rPr lang="en-US" smtClean="0">
                <a:solidFill>
                  <a:prstClr val="white"/>
                </a:solidFill>
              </a:rPr>
              <a:pPr/>
              <a:t>‹#›</a:t>
            </a:fld>
            <a:endParaRPr lang="en-US">
              <a:solidFill>
                <a:prstClr val="white"/>
              </a:solidFill>
            </a:endParaRPr>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extLst>
      <p:ext uri="{BB962C8B-B14F-4D97-AF65-F5344CB8AC3E}">
        <p14:creationId xmlns:p14="http://schemas.microsoft.com/office/powerpoint/2010/main" val="386900175"/>
      </p:ext>
    </p:extLst>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812220B6-B2EB-4ED3-8E72-3A205856F5ED}" type="datetimeFigureOut">
              <a:rPr lang="en-US" smtClean="0">
                <a:solidFill>
                  <a:prstClr val="black"/>
                </a:solidFill>
              </a:rPr>
              <a:pPr/>
              <a:t>3/30/2018</a:t>
            </a:fld>
            <a:endParaRPr lang="en-US">
              <a:solidFill>
                <a:prstClr val="black"/>
              </a:solidFill>
            </a:endParaRPr>
          </a:p>
        </p:txBody>
      </p:sp>
      <p:sp>
        <p:nvSpPr>
          <p:cNvPr id="8" name="عنصر نائب للتذييل 7"/>
          <p:cNvSpPr>
            <a:spLocks noGrp="1"/>
          </p:cNvSpPr>
          <p:nvPr>
            <p:ph type="ftr" sz="quarter" idx="11"/>
          </p:nvPr>
        </p:nvSpPr>
        <p:spPr/>
        <p:txBody>
          <a:bodyPr/>
          <a:lstStyle>
            <a:extLst/>
          </a:lstStyle>
          <a:p>
            <a:endParaRPr lang="en-US">
              <a:solidFill>
                <a:prstClr val="black"/>
              </a:solidFill>
            </a:endParaRPr>
          </a:p>
        </p:txBody>
      </p:sp>
      <p:sp>
        <p:nvSpPr>
          <p:cNvPr id="9" name="عنصر نائب لرقم الشريحة 8"/>
          <p:cNvSpPr>
            <a:spLocks noGrp="1"/>
          </p:cNvSpPr>
          <p:nvPr>
            <p:ph type="sldNum" sz="quarter" idx="12"/>
          </p:nvPr>
        </p:nvSpPr>
        <p:spPr/>
        <p:txBody>
          <a:bodyPr/>
          <a:lstStyle>
            <a:extLst/>
          </a:lstStyle>
          <a:p>
            <a:fld id="{96734249-C16E-41FA-A77C-C95C6CD1328A}"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447413123"/>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812220B6-B2EB-4ED3-8E72-3A205856F5ED}" type="datetimeFigureOut">
              <a:rPr lang="en-US" smtClean="0">
                <a:solidFill>
                  <a:prstClr val="white"/>
                </a:solidFill>
              </a:rPr>
              <a:pPr/>
              <a:t>3/30/2018</a:t>
            </a:fld>
            <a:endParaRPr lang="en-US">
              <a:solidFill>
                <a:prstClr val="white"/>
              </a:solidFill>
            </a:endParaRPr>
          </a:p>
        </p:txBody>
      </p:sp>
      <p:sp>
        <p:nvSpPr>
          <p:cNvPr id="4" name="عنصر نائب للتذييل 3"/>
          <p:cNvSpPr>
            <a:spLocks noGrp="1"/>
          </p:cNvSpPr>
          <p:nvPr>
            <p:ph type="ftr" sz="quarter" idx="11"/>
          </p:nvPr>
        </p:nvSpPr>
        <p:spPr/>
        <p:txBody>
          <a:bodyPr/>
          <a:lstStyle>
            <a:extLst/>
          </a:lstStyle>
          <a:p>
            <a:endParaRPr lang="en-US">
              <a:solidFill>
                <a:prstClr val="white"/>
              </a:solidFill>
            </a:endParaRPr>
          </a:p>
        </p:txBody>
      </p:sp>
      <p:sp>
        <p:nvSpPr>
          <p:cNvPr id="5" name="عنصر نائب لرقم الشريحة 4"/>
          <p:cNvSpPr>
            <a:spLocks noGrp="1"/>
          </p:cNvSpPr>
          <p:nvPr>
            <p:ph type="sldNum" sz="quarter" idx="12"/>
          </p:nvPr>
        </p:nvSpPr>
        <p:spPr/>
        <p:txBody>
          <a:bodyPr/>
          <a:lstStyle>
            <a:extLst/>
          </a:lstStyle>
          <a:p>
            <a:fld id="{96734249-C16E-41FA-A77C-C95C6CD1328A}" type="slidenum">
              <a:rPr lang="en-US" smtClean="0">
                <a:solidFill>
                  <a:prstClr val="white"/>
                </a:solidFill>
              </a:rPr>
              <a:pPr/>
              <a:t>‹#›</a:t>
            </a:fld>
            <a:endParaRPr lang="en-US">
              <a:solidFill>
                <a:prstClr val="white"/>
              </a:solidFill>
            </a:endParaRPr>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extLst>
      <p:ext uri="{BB962C8B-B14F-4D97-AF65-F5344CB8AC3E}">
        <p14:creationId xmlns:p14="http://schemas.microsoft.com/office/powerpoint/2010/main" val="3064137186"/>
      </p:ext>
    </p:extLst>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812220B6-B2EB-4ED3-8E72-3A205856F5ED}" type="datetimeFigureOut">
              <a:rPr lang="en-US" smtClean="0">
                <a:solidFill>
                  <a:prstClr val="black"/>
                </a:solidFill>
              </a:rPr>
              <a:pPr/>
              <a:t>3/30/2018</a:t>
            </a:fld>
            <a:endParaRPr lang="en-US">
              <a:solidFill>
                <a:prstClr val="black"/>
              </a:solidFill>
            </a:endParaRPr>
          </a:p>
        </p:txBody>
      </p:sp>
      <p:sp>
        <p:nvSpPr>
          <p:cNvPr id="3" name="عنصر نائب للتذييل 2"/>
          <p:cNvSpPr>
            <a:spLocks noGrp="1"/>
          </p:cNvSpPr>
          <p:nvPr>
            <p:ph type="ftr" sz="quarter" idx="11"/>
          </p:nvPr>
        </p:nvSpPr>
        <p:spPr/>
        <p:txBody>
          <a:bodyPr/>
          <a:lstStyle>
            <a:extLst/>
          </a:lstStyle>
          <a:p>
            <a:endParaRPr lang="en-US">
              <a:solidFill>
                <a:prstClr val="black"/>
              </a:solidFill>
            </a:endParaRPr>
          </a:p>
        </p:txBody>
      </p:sp>
      <p:sp>
        <p:nvSpPr>
          <p:cNvPr id="4" name="عنصر نائب لرقم الشريحة 3"/>
          <p:cNvSpPr>
            <a:spLocks noGrp="1"/>
          </p:cNvSpPr>
          <p:nvPr>
            <p:ph type="sldNum" sz="quarter" idx="12"/>
          </p:nvPr>
        </p:nvSpPr>
        <p:spPr/>
        <p:txBody>
          <a:bodyPr/>
          <a:lstStyle>
            <a:extLst/>
          </a:lstStyle>
          <a:p>
            <a:fld id="{96734249-C16E-41FA-A77C-C95C6CD1328A}"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064417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A7C85E5-85A6-449E-8D03-611B3E683011}" type="datetimeFigureOut">
              <a:rPr lang="en-US" smtClean="0"/>
              <a:t>3/30/2018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A0434A3-F486-447E-8493-99B360FD033B}" type="slidenum">
              <a:rPr lang="en-US" smtClean="0"/>
              <a:t>‹#›</a:t>
            </a:fld>
            <a:endParaRPr lang="en-US"/>
          </a:p>
        </p:txBody>
      </p:sp>
    </p:spTree>
    <p:extLst>
      <p:ext uri="{BB962C8B-B14F-4D97-AF65-F5344CB8AC3E}">
        <p14:creationId xmlns:p14="http://schemas.microsoft.com/office/powerpoint/2010/main" val="9205878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812220B6-B2EB-4ED3-8E72-3A205856F5ED}" type="datetimeFigureOut">
              <a:rPr lang="en-US" smtClean="0">
                <a:solidFill>
                  <a:prstClr val="black"/>
                </a:solidFill>
              </a:rPr>
              <a:pPr/>
              <a:t>3/30/2018</a:t>
            </a:fld>
            <a:endParaRPr lang="en-US">
              <a:solidFill>
                <a:prstClr val="black"/>
              </a:solidFill>
            </a:endParaRPr>
          </a:p>
        </p:txBody>
      </p:sp>
      <p:sp>
        <p:nvSpPr>
          <p:cNvPr id="6" name="عنصر نائب للتذييل 5"/>
          <p:cNvSpPr>
            <a:spLocks noGrp="1"/>
          </p:cNvSpPr>
          <p:nvPr>
            <p:ph type="ftr" sz="quarter" idx="11"/>
          </p:nvPr>
        </p:nvSpPr>
        <p:spPr/>
        <p:txBody>
          <a:bodyPr/>
          <a:lstStyle>
            <a:extLst/>
          </a:lstStyle>
          <a:p>
            <a:endParaRPr lang="en-US">
              <a:solidFill>
                <a:prstClr val="black"/>
              </a:solidFill>
            </a:endParaRPr>
          </a:p>
        </p:txBody>
      </p:sp>
      <p:sp>
        <p:nvSpPr>
          <p:cNvPr id="7" name="عنصر نائب لرقم الشريحة 6"/>
          <p:cNvSpPr>
            <a:spLocks noGrp="1"/>
          </p:cNvSpPr>
          <p:nvPr>
            <p:ph type="sldNum" sz="quarter" idx="12"/>
          </p:nvPr>
        </p:nvSpPr>
        <p:spPr/>
        <p:txBody>
          <a:bodyPr/>
          <a:lstStyle>
            <a:extLst/>
          </a:lstStyle>
          <a:p>
            <a:fld id="{96734249-C16E-41FA-A77C-C95C6CD1328A}"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749854716"/>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الأيقونة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812220B6-B2EB-4ED3-8E72-3A205856F5ED}" type="datetimeFigureOut">
              <a:rPr lang="en-US" smtClean="0">
                <a:solidFill>
                  <a:prstClr val="white"/>
                </a:solidFill>
              </a:rPr>
              <a:pPr/>
              <a:t>3/30/2018</a:t>
            </a:fld>
            <a:endParaRPr lang="en-US">
              <a:solidFill>
                <a:prstClr val="white"/>
              </a:solidFill>
            </a:endParaRPr>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solidFill>
                <a:prstClr val="white"/>
              </a:solidFill>
            </a:endParaRPr>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96734249-C16E-41FA-A77C-C95C6CD1328A}" type="slidenum">
              <a:rPr lang="en-US" smtClean="0">
                <a:solidFill>
                  <a:prstClr val="white"/>
                </a:solidFill>
              </a:rPr>
              <a:pPr/>
              <a:t>‹#›</a:t>
            </a:fld>
            <a:endParaRPr lang="en-US">
              <a:solidFill>
                <a:prstClr val="white"/>
              </a:solidFill>
            </a:endParaRPr>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Tree>
    <p:extLst>
      <p:ext uri="{BB962C8B-B14F-4D97-AF65-F5344CB8AC3E}">
        <p14:creationId xmlns:p14="http://schemas.microsoft.com/office/powerpoint/2010/main" val="914894213"/>
      </p:ext>
    </p:extLst>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812220B6-B2EB-4ED3-8E72-3A205856F5ED}" type="datetimeFigureOut">
              <a:rPr lang="en-US" smtClean="0">
                <a:solidFill>
                  <a:prstClr val="black"/>
                </a:solidFill>
              </a:rPr>
              <a:pPr/>
              <a:t>3/30/2018</a:t>
            </a:fld>
            <a:endParaRPr lang="en-US">
              <a:solidFill>
                <a:prstClr val="black"/>
              </a:solidFill>
            </a:endParaRPr>
          </a:p>
        </p:txBody>
      </p:sp>
      <p:sp>
        <p:nvSpPr>
          <p:cNvPr id="5" name="عنصر نائب للتذييل 4"/>
          <p:cNvSpPr>
            <a:spLocks noGrp="1"/>
          </p:cNvSpPr>
          <p:nvPr>
            <p:ph type="ftr" sz="quarter" idx="11"/>
          </p:nvPr>
        </p:nvSpPr>
        <p:spPr/>
        <p:txBody>
          <a:bodyPr/>
          <a:lstStyle>
            <a:extLst/>
          </a:lstStyle>
          <a:p>
            <a:endParaRPr lang="en-US">
              <a:solidFill>
                <a:prstClr val="black"/>
              </a:solidFill>
            </a:endParaRPr>
          </a:p>
        </p:txBody>
      </p:sp>
      <p:sp>
        <p:nvSpPr>
          <p:cNvPr id="6" name="عنصر نائب لرقم الشريحة 5"/>
          <p:cNvSpPr>
            <a:spLocks noGrp="1"/>
          </p:cNvSpPr>
          <p:nvPr>
            <p:ph type="sldNum" sz="quarter" idx="12"/>
          </p:nvPr>
        </p:nvSpPr>
        <p:spPr/>
        <p:txBody>
          <a:bodyPr/>
          <a:lstStyle>
            <a:extLst/>
          </a:lstStyle>
          <a:p>
            <a:fld id="{96734249-C16E-41FA-A77C-C95C6CD1328A}"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0229483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812220B6-B2EB-4ED3-8E72-3A205856F5ED}" type="datetimeFigureOut">
              <a:rPr lang="en-US" smtClean="0">
                <a:solidFill>
                  <a:prstClr val="black"/>
                </a:solidFill>
              </a:rPr>
              <a:pPr/>
              <a:t>3/30/2018</a:t>
            </a:fld>
            <a:endParaRPr lang="en-US">
              <a:solidFill>
                <a:prstClr val="black"/>
              </a:solidFill>
            </a:endParaRPr>
          </a:p>
        </p:txBody>
      </p:sp>
      <p:sp>
        <p:nvSpPr>
          <p:cNvPr id="5" name="عنصر نائب للتذييل 4"/>
          <p:cNvSpPr>
            <a:spLocks noGrp="1"/>
          </p:cNvSpPr>
          <p:nvPr>
            <p:ph type="ftr" sz="quarter" idx="11"/>
          </p:nvPr>
        </p:nvSpPr>
        <p:spPr/>
        <p:txBody>
          <a:bodyPr/>
          <a:lstStyle>
            <a:extLst/>
          </a:lstStyle>
          <a:p>
            <a:endParaRPr lang="en-US">
              <a:solidFill>
                <a:prstClr val="black"/>
              </a:solidFill>
            </a:endParaRPr>
          </a:p>
        </p:txBody>
      </p:sp>
      <p:sp>
        <p:nvSpPr>
          <p:cNvPr id="6" name="عنصر نائب لرقم الشريحة 5"/>
          <p:cNvSpPr>
            <a:spLocks noGrp="1"/>
          </p:cNvSpPr>
          <p:nvPr>
            <p:ph type="sldNum" sz="quarter" idx="12"/>
          </p:nvPr>
        </p:nvSpPr>
        <p:spPr/>
        <p:txBody>
          <a:bodyPr/>
          <a:lstStyle>
            <a:extLst/>
          </a:lstStyle>
          <a:p>
            <a:fld id="{96734249-C16E-41FA-A77C-C95C6CD1328A}"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699798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EA7C85E5-85A6-449E-8D03-611B3E683011}" type="datetimeFigureOut">
              <a:rPr lang="en-US" smtClean="0"/>
              <a:t>3/30/2018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FA0434A3-F486-447E-8493-99B360FD033B}" type="slidenum">
              <a:rPr lang="en-US" smtClean="0"/>
              <a:t>‹#›</a:t>
            </a:fld>
            <a:endParaRPr lang="en-US"/>
          </a:p>
        </p:txBody>
      </p:sp>
    </p:spTree>
    <p:extLst>
      <p:ext uri="{BB962C8B-B14F-4D97-AF65-F5344CB8AC3E}">
        <p14:creationId xmlns:p14="http://schemas.microsoft.com/office/powerpoint/2010/main" val="713138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EA7C85E5-85A6-449E-8D03-611B3E683011}" type="datetimeFigureOut">
              <a:rPr lang="en-US" smtClean="0"/>
              <a:t>3/30/2018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FA0434A3-F486-447E-8493-99B360FD033B}" type="slidenum">
              <a:rPr lang="en-US" smtClean="0"/>
              <a:t>‹#›</a:t>
            </a:fld>
            <a:endParaRPr lang="en-US"/>
          </a:p>
        </p:txBody>
      </p:sp>
    </p:spTree>
    <p:extLst>
      <p:ext uri="{BB962C8B-B14F-4D97-AF65-F5344CB8AC3E}">
        <p14:creationId xmlns:p14="http://schemas.microsoft.com/office/powerpoint/2010/main" val="2656132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EA7C85E5-85A6-449E-8D03-611B3E683011}" type="datetimeFigureOut">
              <a:rPr lang="en-US" smtClean="0"/>
              <a:t>3/30/2018</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FA0434A3-F486-447E-8493-99B360FD033B}" type="slidenum">
              <a:rPr lang="en-US" smtClean="0"/>
              <a:t>‹#›</a:t>
            </a:fld>
            <a:endParaRPr lang="en-US"/>
          </a:p>
        </p:txBody>
      </p:sp>
    </p:spTree>
    <p:extLst>
      <p:ext uri="{BB962C8B-B14F-4D97-AF65-F5344CB8AC3E}">
        <p14:creationId xmlns:p14="http://schemas.microsoft.com/office/powerpoint/2010/main" val="350811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A7C85E5-85A6-449E-8D03-611B3E683011}" type="datetimeFigureOut">
              <a:rPr lang="en-US" smtClean="0"/>
              <a:t>3/30/2018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FA0434A3-F486-447E-8493-99B360FD033B}" type="slidenum">
              <a:rPr lang="en-US" smtClean="0"/>
              <a:t>‹#›</a:t>
            </a:fld>
            <a:endParaRPr lang="en-US"/>
          </a:p>
        </p:txBody>
      </p:sp>
    </p:spTree>
    <p:extLst>
      <p:ext uri="{BB962C8B-B14F-4D97-AF65-F5344CB8AC3E}">
        <p14:creationId xmlns:p14="http://schemas.microsoft.com/office/powerpoint/2010/main" val="2061208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A7C85E5-85A6-449E-8D03-611B3E683011}" type="datetimeFigureOut">
              <a:rPr lang="en-US" smtClean="0"/>
              <a:t>3/30/2018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FA0434A3-F486-447E-8493-99B360FD033B}" type="slidenum">
              <a:rPr lang="en-US" smtClean="0"/>
              <a:t>‹#›</a:t>
            </a:fld>
            <a:endParaRPr lang="en-US"/>
          </a:p>
        </p:txBody>
      </p:sp>
    </p:spTree>
    <p:extLst>
      <p:ext uri="{BB962C8B-B14F-4D97-AF65-F5344CB8AC3E}">
        <p14:creationId xmlns:p14="http://schemas.microsoft.com/office/powerpoint/2010/main" val="3261298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A7C85E5-85A6-449E-8D03-611B3E683011}" type="datetimeFigureOut">
              <a:rPr lang="en-US" smtClean="0"/>
              <a:t>3/30/2018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FA0434A3-F486-447E-8493-99B360FD033B}" type="slidenum">
              <a:rPr lang="en-US" smtClean="0"/>
              <a:t>‹#›</a:t>
            </a:fld>
            <a:endParaRPr lang="en-US"/>
          </a:p>
        </p:txBody>
      </p:sp>
    </p:spTree>
    <p:extLst>
      <p:ext uri="{BB962C8B-B14F-4D97-AF65-F5344CB8AC3E}">
        <p14:creationId xmlns:p14="http://schemas.microsoft.com/office/powerpoint/2010/main" val="3463093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7C85E5-85A6-449E-8D03-611B3E683011}" type="datetimeFigureOut">
              <a:rPr lang="en-US" smtClean="0"/>
              <a:t>3/30/2018</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0434A3-F486-447E-8493-99B360FD033B}" type="slidenum">
              <a:rPr lang="en-US" smtClean="0"/>
              <a:t>‹#›</a:t>
            </a:fld>
            <a:endParaRPr lang="en-US"/>
          </a:p>
        </p:txBody>
      </p:sp>
    </p:spTree>
    <p:extLst>
      <p:ext uri="{BB962C8B-B14F-4D97-AF65-F5344CB8AC3E}">
        <p14:creationId xmlns:p14="http://schemas.microsoft.com/office/powerpoint/2010/main" val="2602662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12220B6-B2EB-4ED3-8E72-3A205856F5ED}" type="datetimeFigureOut">
              <a:rPr lang="en-US" smtClean="0">
                <a:solidFill>
                  <a:prstClr val="black"/>
                </a:solidFill>
              </a:rPr>
              <a:pPr/>
              <a:t>3/30/2018</a:t>
            </a:fld>
            <a:endParaRPr lang="en-US">
              <a:solidFill>
                <a:prstClr val="black"/>
              </a:solidFill>
            </a:endParaRPr>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solidFill>
                <a:prstClr val="black"/>
              </a:solidFill>
            </a:endParaRPr>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6734249-C16E-41FA-A77C-C95C6CD1328A}"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2183617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12220B6-B2EB-4ED3-8E72-3A205856F5ED}" type="datetimeFigureOut">
              <a:rPr lang="en-US" smtClean="0">
                <a:solidFill>
                  <a:prstClr val="black"/>
                </a:solidFill>
              </a:rPr>
              <a:pPr/>
              <a:t>3/30/2018</a:t>
            </a:fld>
            <a:endParaRPr lang="en-US">
              <a:solidFill>
                <a:prstClr val="black"/>
              </a:solidFill>
            </a:endParaRPr>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solidFill>
                <a:prstClr val="black"/>
              </a:solidFill>
            </a:endParaRPr>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6734249-C16E-41FA-A77C-C95C6CD1328A}"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2533303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en.wikipedia.org/wiki/Tissue_facto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en.wikipedia.org/wiki/Venous_stasi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en-US" dirty="0"/>
          </a:p>
        </p:txBody>
      </p:sp>
      <p:sp>
        <p:nvSpPr>
          <p:cNvPr id="3" name="عنوان فرعي 2"/>
          <p:cNvSpPr>
            <a:spLocks noGrp="1"/>
          </p:cNvSpPr>
          <p:nvPr>
            <p:ph type="subTitle" idx="1"/>
          </p:nvPr>
        </p:nvSpPr>
        <p:spPr/>
        <p:txBody>
          <a:bodyPr/>
          <a:lstStyle/>
          <a:p>
            <a:endParaRPr lang="en-US"/>
          </a:p>
        </p:txBody>
      </p:sp>
      <p:sp>
        <p:nvSpPr>
          <p:cNvPr id="4" name="مستطيل 3"/>
          <p:cNvSpPr/>
          <p:nvPr/>
        </p:nvSpPr>
        <p:spPr>
          <a:xfrm>
            <a:off x="0" y="0"/>
            <a:ext cx="9144000" cy="6858000"/>
          </a:xfrm>
          <a:prstGeom prst="rect">
            <a:avLst/>
          </a:prstGeom>
          <a:solidFill>
            <a:srgbClr val="08A1D9"/>
          </a:solidFill>
          <a:ln w="25400" cap="flat" cmpd="sng" algn="ctr">
            <a:solidFill>
              <a:srgbClr val="08A1D9">
                <a:shade val="50000"/>
              </a:srgbClr>
            </a:solidFill>
            <a:prstDash val="solid"/>
          </a:ln>
          <a:effectLst/>
        </p:spPr>
        <p:txBody>
          <a:bodyPr rtlCol="0" anchor="ctr"/>
          <a:lstStyle/>
          <a:p>
            <a:pPr algn="ctr">
              <a:defRPr/>
            </a:pPr>
            <a:r>
              <a:rPr lang="en-US" sz="5400" b="1" kern="0" cap="all" dirty="0">
                <a:solidFill>
                  <a:srgbClr val="FF0000"/>
                </a:solidFill>
                <a:latin typeface="Franklin Gothic Book"/>
              </a:rPr>
              <a:t>Pathophysiology</a:t>
            </a:r>
          </a:p>
          <a:p>
            <a:pPr algn="ctr">
              <a:defRPr/>
            </a:pPr>
            <a:endParaRPr lang="en-US" sz="5400" b="1" kern="0" cap="all" dirty="0">
              <a:solidFill>
                <a:srgbClr val="FF0000"/>
              </a:solidFill>
              <a:latin typeface="Franklin Gothic Book"/>
            </a:endParaRPr>
          </a:p>
          <a:p>
            <a:pPr algn="ctr">
              <a:defRPr/>
            </a:pPr>
            <a:r>
              <a:rPr lang="en-US" sz="4800" kern="0" dirty="0" err="1">
                <a:solidFill>
                  <a:srgbClr val="FFFFFF"/>
                </a:solidFill>
                <a:latin typeface="Times New Roman" panose="02020603050405020304" pitchFamily="18" charset="0"/>
                <a:cs typeface="Times New Roman" panose="02020603050405020304" pitchFamily="18" charset="0"/>
              </a:rPr>
              <a:t>Dr.Wasfi</a:t>
            </a:r>
            <a:r>
              <a:rPr lang="en-US" sz="4800" kern="0" dirty="0">
                <a:solidFill>
                  <a:srgbClr val="FFFFFF"/>
                </a:solidFill>
                <a:latin typeface="Times New Roman" panose="02020603050405020304" pitchFamily="18" charset="0"/>
                <a:cs typeface="Times New Roman" panose="02020603050405020304" pitchFamily="18" charset="0"/>
              </a:rPr>
              <a:t> </a:t>
            </a:r>
            <a:r>
              <a:rPr lang="en-US" sz="4800" kern="0" dirty="0" err="1">
                <a:solidFill>
                  <a:srgbClr val="FFFFFF"/>
                </a:solidFill>
                <a:latin typeface="Times New Roman" panose="02020603050405020304" pitchFamily="18" charset="0"/>
                <a:cs typeface="Times New Roman" panose="02020603050405020304" pitchFamily="18" charset="0"/>
              </a:rPr>
              <a:t>Dhahir</a:t>
            </a:r>
            <a:r>
              <a:rPr lang="en-US" sz="4800" kern="0" dirty="0">
                <a:solidFill>
                  <a:srgbClr val="FFFFFF"/>
                </a:solidFill>
                <a:latin typeface="Times New Roman" panose="02020603050405020304" pitchFamily="18" charset="0"/>
                <a:cs typeface="Times New Roman" panose="02020603050405020304" pitchFamily="18" charset="0"/>
              </a:rPr>
              <a:t> </a:t>
            </a:r>
            <a:r>
              <a:rPr lang="en-US" sz="4800" kern="0" dirty="0" err="1">
                <a:solidFill>
                  <a:srgbClr val="FFFFFF"/>
                </a:solidFill>
                <a:latin typeface="Times New Roman" panose="02020603050405020304" pitchFamily="18" charset="0"/>
                <a:cs typeface="Times New Roman" panose="02020603050405020304" pitchFamily="18" charset="0"/>
              </a:rPr>
              <a:t>Abid</a:t>
            </a:r>
            <a:r>
              <a:rPr lang="en-US" sz="4800" kern="0" dirty="0">
                <a:solidFill>
                  <a:srgbClr val="FFFFFF"/>
                </a:solidFill>
                <a:latin typeface="Times New Roman" panose="02020603050405020304" pitchFamily="18" charset="0"/>
                <a:cs typeface="Times New Roman" panose="02020603050405020304" pitchFamily="18" charset="0"/>
              </a:rPr>
              <a:t> Ali</a:t>
            </a:r>
          </a:p>
          <a:p>
            <a:pPr algn="ctr">
              <a:defRPr/>
            </a:pPr>
            <a:endParaRPr lang="en-US" sz="4800" kern="0" dirty="0">
              <a:solidFill>
                <a:srgbClr val="FFFFFF"/>
              </a:solidFill>
              <a:latin typeface="Times New Roman" panose="02020603050405020304" pitchFamily="18" charset="0"/>
              <a:cs typeface="Times New Roman" panose="02020603050405020304" pitchFamily="18" charset="0"/>
            </a:endParaRPr>
          </a:p>
          <a:p>
            <a:pPr algn="ctr">
              <a:defRPr/>
            </a:pPr>
            <a:r>
              <a:rPr lang="en-US" sz="2000" b="1" kern="0" dirty="0">
                <a:solidFill>
                  <a:srgbClr val="FFFFFF"/>
                </a:solidFill>
                <a:latin typeface="Times New Roman" panose="02020603050405020304" pitchFamily="18" charset="0"/>
                <a:cs typeface="Times New Roman" panose="02020603050405020304" pitchFamily="18" charset="0"/>
              </a:rPr>
              <a:t>Department of medical sciences –College of Nursing –</a:t>
            </a:r>
          </a:p>
          <a:p>
            <a:pPr algn="ctr">
              <a:defRPr/>
            </a:pPr>
            <a:r>
              <a:rPr lang="en-US" sz="2000" b="1" kern="0" dirty="0">
                <a:solidFill>
                  <a:srgbClr val="FFFFFF"/>
                </a:solidFill>
                <a:latin typeface="Times New Roman" panose="02020603050405020304" pitchFamily="18" charset="0"/>
                <a:cs typeface="Times New Roman" panose="02020603050405020304" pitchFamily="18" charset="0"/>
              </a:rPr>
              <a:t>University of Basrah  </a:t>
            </a:r>
          </a:p>
        </p:txBody>
      </p:sp>
    </p:spTree>
    <p:extLst>
      <p:ext uri="{BB962C8B-B14F-4D97-AF65-F5344CB8AC3E}">
        <p14:creationId xmlns:p14="http://schemas.microsoft.com/office/powerpoint/2010/main" val="1809973652"/>
      </p:ext>
    </p:extLst>
  </p:cSld>
  <p:clrMapOvr>
    <a:masterClrMapping/>
  </p:clrMapOvr>
  <mc:AlternateContent xmlns:mc="http://schemas.openxmlformats.org/markup-compatibility/2006">
    <mc:Choice xmlns:p14="http://schemas.microsoft.com/office/powerpoint/2010/main" Requires="p14">
      <p:transition p14:dur="250" advClick="0"/>
    </mc:Choice>
    <mc:Fallback>
      <p:transitio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219200"/>
          </a:xfrm>
        </p:spPr>
        <p:style>
          <a:lnRef idx="2">
            <a:schemeClr val="dk1">
              <a:shade val="50000"/>
            </a:schemeClr>
          </a:lnRef>
          <a:fillRef idx="1">
            <a:schemeClr val="dk1"/>
          </a:fillRef>
          <a:effectRef idx="0">
            <a:schemeClr val="dk1"/>
          </a:effectRef>
          <a:fontRef idx="minor">
            <a:schemeClr val="lt1"/>
          </a:fontRef>
        </p:style>
        <p:txBody>
          <a:bodyPr>
            <a:noAutofit/>
          </a:bodyPr>
          <a:lstStyle/>
          <a:p>
            <a:r>
              <a:rPr lang="en-US" sz="7200" b="1" dirty="0" smtClean="0">
                <a:latin typeface="Times New Roman" panose="02020603050405020304" pitchFamily="18" charset="0"/>
                <a:cs typeface="Times New Roman" panose="02020603050405020304" pitchFamily="18" charset="0"/>
              </a:rPr>
              <a:t>Stroke</a:t>
            </a:r>
            <a:endParaRPr lang="en-US" sz="7200" b="1" dirty="0">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idx="1"/>
          </p:nvPr>
        </p:nvSpPr>
        <p:spPr>
          <a:xfrm>
            <a:off x="0" y="1219200"/>
            <a:ext cx="9144000" cy="5638800"/>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marL="0" marR="0" indent="0" algn="just">
              <a:lnSpc>
                <a:spcPct val="115000"/>
              </a:lnSpc>
              <a:spcBef>
                <a:spcPts val="600"/>
              </a:spcBef>
              <a:spcAft>
                <a:spcPts val="600"/>
              </a:spcAft>
              <a:buNone/>
            </a:pPr>
            <a:r>
              <a:rPr lang="en-US" b="1" dirty="0" smtClean="0">
                <a:solidFill>
                  <a:srgbClr val="002060"/>
                </a:solidFill>
                <a:effectLst/>
                <a:latin typeface="Times New Roman"/>
                <a:ea typeface="Times New Roman"/>
                <a:cs typeface="Arial"/>
              </a:rPr>
              <a:t>A stroke </a:t>
            </a:r>
            <a:r>
              <a:rPr lang="en-US" dirty="0" smtClean="0">
                <a:effectLst/>
                <a:latin typeface="Times New Roman"/>
                <a:ea typeface="Times New Roman"/>
                <a:cs typeface="Arial"/>
              </a:rPr>
              <a:t>is the rapid decline of brain function due to a disturbance in the supply of blood to the brain. This can be due to </a:t>
            </a:r>
            <a:r>
              <a:rPr lang="en-US" b="1" dirty="0" smtClean="0">
                <a:solidFill>
                  <a:srgbClr val="FF0000"/>
                </a:solidFill>
                <a:effectLst/>
                <a:latin typeface="Times New Roman"/>
                <a:ea typeface="Times New Roman"/>
                <a:cs typeface="Arial"/>
              </a:rPr>
              <a:t>ischemia</a:t>
            </a:r>
            <a:r>
              <a:rPr lang="en-US" b="1" dirty="0" smtClean="0">
                <a:effectLst/>
                <a:latin typeface="Times New Roman"/>
                <a:ea typeface="Times New Roman"/>
                <a:cs typeface="Arial"/>
              </a:rPr>
              <a:t>, </a:t>
            </a:r>
            <a:r>
              <a:rPr lang="en-US" b="1" dirty="0" smtClean="0">
                <a:solidFill>
                  <a:srgbClr val="FF0000"/>
                </a:solidFill>
                <a:effectLst/>
                <a:latin typeface="Times New Roman"/>
                <a:ea typeface="Times New Roman"/>
                <a:cs typeface="Arial"/>
              </a:rPr>
              <a:t>thrombus</a:t>
            </a:r>
            <a:r>
              <a:rPr lang="en-US" b="1" dirty="0" smtClean="0">
                <a:effectLst/>
                <a:latin typeface="Times New Roman"/>
                <a:ea typeface="Times New Roman"/>
                <a:cs typeface="Arial"/>
              </a:rPr>
              <a:t>, </a:t>
            </a:r>
            <a:r>
              <a:rPr lang="en-US" b="1" dirty="0" smtClean="0">
                <a:solidFill>
                  <a:srgbClr val="FF0000"/>
                </a:solidFill>
                <a:effectLst/>
                <a:latin typeface="Times New Roman"/>
                <a:ea typeface="Times New Roman"/>
                <a:cs typeface="Arial"/>
              </a:rPr>
              <a:t>embolus</a:t>
            </a:r>
            <a:r>
              <a:rPr lang="en-US" dirty="0" smtClean="0">
                <a:effectLst/>
                <a:latin typeface="Times New Roman"/>
                <a:ea typeface="Times New Roman"/>
                <a:cs typeface="Arial"/>
              </a:rPr>
              <a:t> (a lodged particle) or </a:t>
            </a:r>
            <a:r>
              <a:rPr lang="en-US" b="1" dirty="0" smtClean="0">
                <a:solidFill>
                  <a:srgbClr val="FF0000"/>
                </a:solidFill>
                <a:effectLst/>
                <a:latin typeface="Times New Roman"/>
                <a:ea typeface="Times New Roman"/>
                <a:cs typeface="Arial"/>
              </a:rPr>
              <a:t>hemorrhage </a:t>
            </a:r>
            <a:r>
              <a:rPr lang="en-US" dirty="0" smtClean="0">
                <a:effectLst/>
                <a:latin typeface="Times New Roman"/>
                <a:ea typeface="Times New Roman"/>
                <a:cs typeface="Arial"/>
              </a:rPr>
              <a:t> (a bleed). In thrombotic stroke, a thrombus (blood clot) usually forms around </a:t>
            </a:r>
            <a:r>
              <a:rPr lang="en-US" b="1" dirty="0" smtClean="0">
                <a:solidFill>
                  <a:srgbClr val="FF0000"/>
                </a:solidFill>
                <a:effectLst/>
                <a:latin typeface="Times New Roman"/>
                <a:ea typeface="Times New Roman"/>
                <a:cs typeface="Arial"/>
              </a:rPr>
              <a:t>atherosclerotic</a:t>
            </a:r>
            <a:r>
              <a:rPr lang="en-US" b="1" u="none" strike="noStrike" dirty="0" smtClean="0">
                <a:solidFill>
                  <a:srgbClr val="0000FF"/>
                </a:solidFill>
                <a:effectLst/>
                <a:latin typeface="Times New Roman"/>
                <a:ea typeface="Times New Roman"/>
                <a:cs typeface="Arial"/>
              </a:rPr>
              <a:t> </a:t>
            </a:r>
            <a:r>
              <a:rPr lang="en-US" dirty="0" smtClean="0">
                <a:effectLst/>
                <a:latin typeface="Times New Roman"/>
                <a:ea typeface="Times New Roman"/>
                <a:cs typeface="Arial"/>
              </a:rPr>
              <a:t>plaques.</a:t>
            </a:r>
          </a:p>
          <a:p>
            <a:pPr marL="0" marR="0" indent="0" algn="just">
              <a:lnSpc>
                <a:spcPct val="115000"/>
              </a:lnSpc>
              <a:spcBef>
                <a:spcPts val="600"/>
              </a:spcBef>
              <a:spcAft>
                <a:spcPts val="600"/>
              </a:spcAft>
              <a:buNone/>
            </a:pPr>
            <a:r>
              <a:rPr lang="en-US" dirty="0" smtClean="0">
                <a:effectLst/>
                <a:latin typeface="Times New Roman"/>
                <a:ea typeface="Times New Roman"/>
                <a:cs typeface="Arial"/>
              </a:rPr>
              <a:t> Since blockage of the artery is gradual, onset of symptomatic thrombotic strokes is slower. Thrombotic stroke can be divided into </a:t>
            </a:r>
            <a:r>
              <a:rPr lang="en-US" b="1" dirty="0" smtClean="0">
                <a:solidFill>
                  <a:srgbClr val="00B0F0"/>
                </a:solidFill>
                <a:effectLst/>
                <a:latin typeface="Times New Roman"/>
                <a:ea typeface="Times New Roman"/>
                <a:cs typeface="Arial"/>
              </a:rPr>
              <a:t>two categories—large vessel disease(</a:t>
            </a:r>
            <a:r>
              <a:rPr lang="en-US" dirty="0">
                <a:solidFill>
                  <a:prstClr val="black"/>
                </a:solidFill>
                <a:latin typeface="Times New Roman"/>
                <a:ea typeface="Times New Roman"/>
                <a:cs typeface="Arial"/>
              </a:rPr>
              <a:t>affects vessels such as the </a:t>
            </a:r>
            <a:r>
              <a:rPr lang="en-US" dirty="0" smtClean="0">
                <a:solidFill>
                  <a:prstClr val="black"/>
                </a:solidFill>
                <a:latin typeface="Times New Roman"/>
                <a:ea typeface="Times New Roman"/>
                <a:cs typeface="Arial"/>
              </a:rPr>
              <a:t>internal carotid </a:t>
            </a:r>
            <a:r>
              <a:rPr lang="en-US" dirty="0">
                <a:solidFill>
                  <a:prstClr val="black"/>
                </a:solidFill>
                <a:latin typeface="Times New Roman"/>
                <a:ea typeface="Times New Roman"/>
                <a:cs typeface="Arial"/>
              </a:rPr>
              <a:t> </a:t>
            </a:r>
            <a:r>
              <a:rPr lang="en-US" dirty="0" smtClean="0">
                <a:solidFill>
                  <a:prstClr val="black"/>
                </a:solidFill>
                <a:latin typeface="Times New Roman"/>
                <a:ea typeface="Times New Roman"/>
                <a:cs typeface="Arial"/>
              </a:rPr>
              <a:t>)</a:t>
            </a:r>
            <a:r>
              <a:rPr lang="en-US" b="1" dirty="0" smtClean="0">
                <a:solidFill>
                  <a:srgbClr val="00B0F0"/>
                </a:solidFill>
                <a:effectLst/>
                <a:latin typeface="Times New Roman"/>
                <a:ea typeface="Times New Roman"/>
                <a:cs typeface="Arial"/>
              </a:rPr>
              <a:t>and small vessel disease.</a:t>
            </a:r>
            <a:r>
              <a:rPr lang="en-US" dirty="0" smtClean="0">
                <a:effectLst/>
                <a:latin typeface="Times New Roman"/>
                <a:ea typeface="Times New Roman"/>
                <a:cs typeface="Arial"/>
              </a:rPr>
              <a:t> affect smaller vessels such as the branches of the </a:t>
            </a:r>
            <a:r>
              <a:rPr lang="en-US" b="1" dirty="0" smtClean="0">
                <a:effectLst/>
                <a:latin typeface="Times New Roman"/>
                <a:ea typeface="Times New Roman"/>
                <a:cs typeface="Arial"/>
              </a:rPr>
              <a:t>circle of Willis.</a:t>
            </a:r>
            <a:endParaRPr lang="en-US" sz="2400" b="1" dirty="0">
              <a:ea typeface="Calibri"/>
              <a:cs typeface="Arial"/>
            </a:endParaRPr>
          </a:p>
          <a:p>
            <a:pPr marL="0" indent="0">
              <a:buNone/>
            </a:pPr>
            <a:endParaRPr lang="en-US" dirty="0"/>
          </a:p>
        </p:txBody>
      </p:sp>
    </p:spTree>
    <p:extLst>
      <p:ext uri="{BB962C8B-B14F-4D97-AF65-F5344CB8AC3E}">
        <p14:creationId xmlns:p14="http://schemas.microsoft.com/office/powerpoint/2010/main" val="130738056"/>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heel(1)">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heel(1)">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heel(1)">
                                      <p:cBhvr>
                                        <p:cTn id="2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p:spPr>
        <p:style>
          <a:lnRef idx="2">
            <a:schemeClr val="dk1">
              <a:shade val="50000"/>
            </a:schemeClr>
          </a:lnRef>
          <a:fillRef idx="1">
            <a:schemeClr val="dk1"/>
          </a:fillRef>
          <a:effectRef idx="0">
            <a:schemeClr val="dk1"/>
          </a:effectRef>
          <a:fontRef idx="minor">
            <a:schemeClr val="lt1"/>
          </a:fontRef>
        </p:style>
        <p:txBody>
          <a:bodyPr/>
          <a:lstStyle/>
          <a:p>
            <a:r>
              <a:rPr lang="en-US" b="1" dirty="0" smtClean="0">
                <a:solidFill>
                  <a:schemeClr val="bg1"/>
                </a:solidFill>
                <a:latin typeface="Times New Roman" panose="02020603050405020304" pitchFamily="18" charset="0"/>
                <a:cs typeface="Times New Roman" panose="02020603050405020304" pitchFamily="18" charset="0"/>
              </a:rPr>
              <a:t>Myocardial infarction</a:t>
            </a:r>
            <a:endParaRPr lang="en-US" b="1" dirty="0">
              <a:solidFill>
                <a:schemeClr val="bg1"/>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idx="1"/>
          </p:nvPr>
        </p:nvSpPr>
        <p:spPr>
          <a:xfrm>
            <a:off x="0" y="1447800"/>
            <a:ext cx="9144000" cy="5410200"/>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marL="0" marR="0" indent="0" algn="just">
              <a:lnSpc>
                <a:spcPct val="115000"/>
              </a:lnSpc>
              <a:spcBef>
                <a:spcPts val="360"/>
              </a:spcBef>
              <a:spcAft>
                <a:spcPts val="0"/>
              </a:spcAft>
              <a:buNone/>
            </a:pPr>
            <a:r>
              <a:rPr lang="en-US" b="1" dirty="0" smtClean="0">
                <a:effectLst/>
                <a:latin typeface="Times New Roman"/>
                <a:ea typeface="Times New Roman"/>
                <a:cs typeface="Arial"/>
              </a:rPr>
              <a:t>Myocardial infarction</a:t>
            </a:r>
            <a:r>
              <a:rPr lang="en-US" dirty="0" smtClean="0">
                <a:effectLst/>
                <a:latin typeface="Times New Roman"/>
                <a:ea typeface="Times New Roman"/>
                <a:cs typeface="Arial"/>
              </a:rPr>
              <a:t>  (MI) or heart attack, </a:t>
            </a:r>
          </a:p>
          <a:p>
            <a:pPr marL="0" marR="0" indent="0" algn="just">
              <a:lnSpc>
                <a:spcPct val="115000"/>
              </a:lnSpc>
              <a:spcBef>
                <a:spcPts val="360"/>
              </a:spcBef>
              <a:spcAft>
                <a:spcPts val="0"/>
              </a:spcAft>
              <a:buNone/>
            </a:pPr>
            <a:r>
              <a:rPr lang="en-US" dirty="0">
                <a:latin typeface="Times New Roman"/>
                <a:ea typeface="Times New Roman"/>
                <a:cs typeface="Arial"/>
              </a:rPr>
              <a:t> </a:t>
            </a:r>
            <a:r>
              <a:rPr lang="en-US" dirty="0" smtClean="0">
                <a:effectLst/>
                <a:latin typeface="Times New Roman"/>
                <a:ea typeface="Times New Roman"/>
                <a:cs typeface="Arial"/>
              </a:rPr>
              <a:t>Is caused by ischemia, (restriction in the blood supply), often due to the </a:t>
            </a:r>
            <a:r>
              <a:rPr lang="en-US" b="1" dirty="0" smtClean="0">
                <a:solidFill>
                  <a:srgbClr val="FF0000"/>
                </a:solidFill>
                <a:effectLst/>
                <a:latin typeface="Times New Roman"/>
                <a:ea typeface="Times New Roman"/>
                <a:cs typeface="Arial"/>
              </a:rPr>
              <a:t>obstruction of a coronary artery</a:t>
            </a:r>
            <a:r>
              <a:rPr lang="en-US" dirty="0" smtClean="0">
                <a:effectLst/>
                <a:latin typeface="Times New Roman"/>
                <a:ea typeface="Times New Roman"/>
                <a:cs typeface="Arial"/>
              </a:rPr>
              <a:t> by a thrombus. This restriction gives an insufficient supply of oxygen to the heart muscle which then results in tissue death,(infarction). MI can quickly become fatal if emergency medical treatment is not received promptly. If diagnosed within 12 hours of the initial episode (attack) then thrombolytic therapy  is initiated</a:t>
            </a:r>
            <a:endParaRPr lang="en-US" sz="2400" dirty="0">
              <a:ea typeface="Calibri"/>
              <a:cs typeface="Arial"/>
            </a:endParaRPr>
          </a:p>
          <a:p>
            <a:endParaRPr lang="en-US" dirty="0"/>
          </a:p>
        </p:txBody>
      </p:sp>
    </p:spTree>
    <p:extLst>
      <p:ext uri="{BB962C8B-B14F-4D97-AF65-F5344CB8AC3E}">
        <p14:creationId xmlns:p14="http://schemas.microsoft.com/office/powerpoint/2010/main" val="1117169769"/>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heel(1)">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heel(1)">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heel(1)">
                                      <p:cBhvr>
                                        <p:cTn id="2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endParaRPr lang="en-US" dirty="0"/>
          </a:p>
        </p:txBody>
      </p:sp>
      <p:sp>
        <p:nvSpPr>
          <p:cNvPr id="3" name="عنوان 2"/>
          <p:cNvSpPr>
            <a:spLocks noGrp="1"/>
          </p:cNvSpPr>
          <p:nvPr>
            <p:ph type="title"/>
          </p:nvPr>
        </p:nvSpPr>
        <p:spPr/>
        <p:txBody>
          <a:bodyPr/>
          <a:lstStyle/>
          <a:p>
            <a:endParaRPr lang="en-US"/>
          </a:p>
        </p:txBody>
      </p:sp>
      <p:sp>
        <p:nvSpPr>
          <p:cNvPr id="4" name="عنوان 1"/>
          <p:cNvSpPr txBox="1">
            <a:spLocks/>
          </p:cNvSpPr>
          <p:nvPr/>
        </p:nvSpPr>
        <p:spPr>
          <a:xfrm>
            <a:off x="0" y="0"/>
            <a:ext cx="9213272" cy="7065818"/>
          </a:xfrm>
          <a:prstGeom prst="rect">
            <a:avLst/>
          </a:prstGeom>
          <a:gradFill rotWithShape="1">
            <a:gsLst>
              <a:gs pos="0">
                <a:srgbClr val="08A1D9">
                  <a:shade val="51000"/>
                  <a:satMod val="130000"/>
                </a:srgbClr>
              </a:gs>
              <a:gs pos="80000">
                <a:srgbClr val="08A1D9">
                  <a:shade val="93000"/>
                  <a:satMod val="130000"/>
                </a:srgbClr>
              </a:gs>
              <a:gs pos="100000">
                <a:srgbClr val="08A1D9">
                  <a:shade val="94000"/>
                  <a:satMod val="135000"/>
                </a:srgbClr>
              </a:gs>
            </a:gsLst>
            <a:lin ang="16200000" scaled="0"/>
          </a:gradFill>
          <a:ln w="9525" cap="flat" cmpd="sng" algn="ctr">
            <a:solidFill>
              <a:srgbClr val="08A1D9">
                <a:shade val="95000"/>
                <a:satMod val="105000"/>
              </a:srgbClr>
            </a:solidFill>
            <a:prstDash val="solid"/>
          </a:ln>
          <a:effectLst>
            <a:outerShdw blurRad="40000" dist="23000" dir="5400000" rotWithShape="0">
              <a:srgbClr val="000000">
                <a:alpha val="35000"/>
              </a:srgbClr>
            </a:outerShdw>
          </a:effectLst>
        </p:spPr>
        <p:txBody>
          <a:bodyPr vert="horz" lIns="91440" tIns="45720" rIns="91440" bIns="45720" rtlCol="0" anchor="ctr">
            <a:noAutofit/>
          </a:bodyPr>
          <a:lstStyle>
            <a:lvl1pPr algn="l" defTabSz="914400" rtl="0" eaLnBrk="1" latinLnBrk="0" hangingPunct="1">
              <a:spcBef>
                <a:spcPct val="0"/>
              </a:spcBef>
              <a:buNone/>
              <a:defRPr sz="2800" kern="1200" cap="all"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defRPr/>
            </a:pPr>
            <a:r>
              <a:rPr lang="en-US" b="1" dirty="0" smtClean="0">
                <a:solidFill>
                  <a:schemeClr val="bg1"/>
                </a:solidFill>
                <a:latin typeface="Times New Roman" panose="02020603050405020304" pitchFamily="18" charset="0"/>
                <a:cs typeface="Times New Roman" panose="02020603050405020304" pitchFamily="18" charset="0"/>
              </a:rPr>
              <a:t>      </a:t>
            </a:r>
            <a:r>
              <a:rPr lang="en-US" sz="4000" b="1" dirty="0" smtClean="0">
                <a:solidFill>
                  <a:schemeClr val="bg1"/>
                </a:solidFill>
                <a:latin typeface="Times New Roman" panose="02020603050405020304" pitchFamily="18" charset="0"/>
                <a:cs typeface="Times New Roman" panose="02020603050405020304" pitchFamily="18" charset="0"/>
              </a:rPr>
              <a:t>Hemodynamics disorders</a:t>
            </a:r>
          </a:p>
          <a:p>
            <a:pPr algn="ctr">
              <a:defRPr/>
            </a:pPr>
            <a:r>
              <a:rPr lang="en-US" sz="9600" b="1" dirty="0" smtClean="0">
                <a:solidFill>
                  <a:schemeClr val="bg1"/>
                </a:solidFill>
                <a:latin typeface="Times New Roman" panose="02020603050405020304" pitchFamily="18" charset="0"/>
                <a:cs typeface="Times New Roman" panose="02020603050405020304" pitchFamily="18" charset="0"/>
              </a:rPr>
              <a:t>Thrombosis</a:t>
            </a:r>
            <a:endParaRPr lang="en-US" sz="9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8599419"/>
      </p:ext>
    </p:extLst>
  </p:cSld>
  <p:clrMapOvr>
    <a:masterClrMapping/>
  </p:clrMapOvr>
  <mc:AlternateContent xmlns:mc="http://schemas.openxmlformats.org/markup-compatibility/2006">
    <mc:Choice xmlns:p14="http://schemas.microsoft.com/office/powerpoint/2010/main" Requires="p14">
      <p:transition p14:dur="250" advClick="0"/>
    </mc:Choice>
    <mc:Fallback>
      <p:transitio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0" y="0"/>
            <a:ext cx="9144000" cy="1905000"/>
          </a:xfrm>
        </p:spPr>
        <p:style>
          <a:lnRef idx="2">
            <a:schemeClr val="dk1">
              <a:shade val="50000"/>
            </a:schemeClr>
          </a:lnRef>
          <a:fillRef idx="1">
            <a:schemeClr val="dk1"/>
          </a:fillRef>
          <a:effectRef idx="0">
            <a:schemeClr val="dk1"/>
          </a:effectRef>
          <a:fontRef idx="minor">
            <a:schemeClr val="lt1"/>
          </a:fontRef>
        </p:style>
        <p:txBody>
          <a:bodyPr/>
          <a:lstStyle/>
          <a:p>
            <a:r>
              <a:rPr lang="en-US" b="1" dirty="0" smtClean="0">
                <a:effectLst/>
                <a:latin typeface="Times New Roman"/>
                <a:ea typeface="Calibri"/>
              </a:rPr>
              <a:t>Thrombosis &amp; Embolus</a:t>
            </a:r>
            <a:endParaRPr lang="en-US" dirty="0"/>
          </a:p>
        </p:txBody>
      </p:sp>
      <p:sp>
        <p:nvSpPr>
          <p:cNvPr id="5" name="عنصر نائب للمحتوى 4"/>
          <p:cNvSpPr>
            <a:spLocks noGrp="1"/>
          </p:cNvSpPr>
          <p:nvPr>
            <p:ph idx="1"/>
          </p:nvPr>
        </p:nvSpPr>
        <p:spPr>
          <a:xfrm>
            <a:off x="0" y="1981200"/>
            <a:ext cx="9144000" cy="4724400"/>
          </a:xfrm>
        </p:spPr>
        <p:style>
          <a:lnRef idx="1">
            <a:schemeClr val="accent2"/>
          </a:lnRef>
          <a:fillRef idx="2">
            <a:schemeClr val="accent2"/>
          </a:fillRef>
          <a:effectRef idx="1">
            <a:schemeClr val="accent2"/>
          </a:effectRef>
          <a:fontRef idx="minor">
            <a:schemeClr val="dk1"/>
          </a:fontRef>
        </p:style>
        <p:txBody>
          <a:bodyPr/>
          <a:lstStyle/>
          <a:p>
            <a:pPr algn="just"/>
            <a:r>
              <a:rPr lang="en-US" dirty="0" smtClean="0">
                <a:effectLst/>
                <a:latin typeface="Times New Roman"/>
                <a:ea typeface="Calibri"/>
              </a:rPr>
              <a:t>Is the formation of a </a:t>
            </a:r>
            <a:r>
              <a:rPr lang="en-US" b="1" dirty="0" smtClean="0">
                <a:solidFill>
                  <a:srgbClr val="FF0000"/>
                </a:solidFill>
                <a:effectLst/>
                <a:latin typeface="Times New Roman"/>
                <a:ea typeface="Calibri"/>
              </a:rPr>
              <a:t>solid mass</a:t>
            </a:r>
            <a:r>
              <a:rPr lang="en-US" dirty="0" smtClean="0">
                <a:effectLst/>
                <a:latin typeface="Times New Roman"/>
                <a:ea typeface="Calibri"/>
              </a:rPr>
              <a:t>( </a:t>
            </a:r>
            <a:r>
              <a:rPr lang="en-US" strike="noStrike" dirty="0" smtClean="0">
                <a:effectLst/>
                <a:latin typeface="Times New Roman"/>
                <a:ea typeface="Calibri"/>
                <a:cs typeface="Arial"/>
              </a:rPr>
              <a:t>blood clot</a:t>
            </a:r>
            <a:r>
              <a:rPr lang="en-US" dirty="0" smtClean="0">
                <a:effectLst/>
                <a:latin typeface="Times New Roman"/>
                <a:ea typeface="Calibri"/>
              </a:rPr>
              <a:t>) inside a </a:t>
            </a:r>
            <a:r>
              <a:rPr lang="en-US" strike="noStrike" dirty="0" smtClean="0">
                <a:effectLst/>
                <a:latin typeface="Times New Roman"/>
                <a:ea typeface="Calibri"/>
                <a:cs typeface="Arial"/>
              </a:rPr>
              <a:t>blood vessels</a:t>
            </a:r>
            <a:r>
              <a:rPr lang="en-US" dirty="0" smtClean="0">
                <a:effectLst/>
                <a:latin typeface="Times New Roman"/>
                <a:ea typeface="Calibri"/>
              </a:rPr>
              <a:t>, from </a:t>
            </a:r>
            <a:r>
              <a:rPr lang="en-US" b="1" dirty="0" smtClean="0">
                <a:solidFill>
                  <a:srgbClr val="FF0000"/>
                </a:solidFill>
                <a:effectLst/>
                <a:latin typeface="Times New Roman"/>
                <a:ea typeface="Calibri"/>
              </a:rPr>
              <a:t>blood constituents </a:t>
            </a:r>
            <a:r>
              <a:rPr lang="en-US" dirty="0" smtClean="0">
                <a:effectLst/>
                <a:latin typeface="Times New Roman"/>
                <a:ea typeface="Calibri"/>
              </a:rPr>
              <a:t>obstructing the flow of </a:t>
            </a:r>
            <a:r>
              <a:rPr lang="en-US" strike="noStrike" dirty="0" smtClean="0">
                <a:effectLst/>
                <a:latin typeface="Times New Roman"/>
                <a:ea typeface="Calibri"/>
                <a:cs typeface="Arial"/>
              </a:rPr>
              <a:t>blood</a:t>
            </a:r>
            <a:r>
              <a:rPr lang="en-US" dirty="0" smtClean="0">
                <a:effectLst/>
                <a:latin typeface="Times New Roman"/>
                <a:ea typeface="Calibri"/>
              </a:rPr>
              <a:t> through the circulatory system, Thrombosis may occur in veins (venous thrombosis) or in arteries.</a:t>
            </a:r>
          </a:p>
          <a:p>
            <a:pPr algn="just"/>
            <a:r>
              <a:rPr lang="en-US" b="1" strike="noStrike" dirty="0" smtClean="0">
                <a:effectLst/>
                <a:latin typeface="Times New Roman"/>
                <a:ea typeface="Calibri"/>
                <a:cs typeface="Arial"/>
              </a:rPr>
              <a:t>Embolus</a:t>
            </a:r>
            <a:r>
              <a:rPr lang="en-US" dirty="0" smtClean="0">
                <a:effectLst/>
                <a:latin typeface="Times New Roman"/>
                <a:ea typeface="Calibri"/>
              </a:rPr>
              <a:t> </a:t>
            </a:r>
            <a:r>
              <a:rPr lang="en-US" b="1" dirty="0" smtClean="0">
                <a:solidFill>
                  <a:srgbClr val="FF0000"/>
                </a:solidFill>
                <a:effectLst/>
                <a:latin typeface="Times New Roman"/>
                <a:ea typeface="Calibri"/>
              </a:rPr>
              <a:t>a clot, or a piece of the clot</a:t>
            </a:r>
            <a:r>
              <a:rPr lang="en-US" dirty="0" smtClean="0">
                <a:effectLst/>
                <a:latin typeface="Times New Roman"/>
                <a:ea typeface="Calibri"/>
              </a:rPr>
              <a:t>, that breaks free and begins to travel around the body . </a:t>
            </a:r>
            <a:endParaRPr lang="en-US" dirty="0"/>
          </a:p>
        </p:txBody>
      </p:sp>
    </p:spTree>
    <p:extLst>
      <p:ext uri="{BB962C8B-B14F-4D97-AF65-F5344CB8AC3E}">
        <p14:creationId xmlns:p14="http://schemas.microsoft.com/office/powerpoint/2010/main" val="1968453561"/>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animEffect transition="in" filter="wheel(1)">
                                      <p:cBhvr>
                                        <p:cTn id="12" dur="250"/>
                                        <p:tgtEl>
                                          <p:spTgt spid="5">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heel(1)">
                                      <p:cBhvr>
                                        <p:cTn id="17" dur="25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wheel(1)">
                                      <p:cBhvr>
                                        <p:cTn id="22" dur="25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p:spPr>
        <p:style>
          <a:lnRef idx="2">
            <a:schemeClr val="dk1">
              <a:shade val="50000"/>
            </a:schemeClr>
          </a:lnRef>
          <a:fillRef idx="1">
            <a:schemeClr val="dk1"/>
          </a:fillRef>
          <a:effectRef idx="0">
            <a:schemeClr val="dk1"/>
          </a:effectRef>
          <a:fontRef idx="minor">
            <a:schemeClr val="lt1"/>
          </a:fontRef>
        </p:style>
        <p:txBody>
          <a:bodyPr>
            <a:normAutofit/>
          </a:bodyPr>
          <a:lstStyle/>
          <a:p>
            <a:pPr lvl="0" indent="-342900">
              <a:lnSpc>
                <a:spcPct val="115000"/>
              </a:lnSpc>
              <a:spcBef>
                <a:spcPts val="360"/>
              </a:spcBef>
            </a:pPr>
            <a:r>
              <a:rPr lang="en-US" b="1" dirty="0">
                <a:solidFill>
                  <a:schemeClr val="bg1"/>
                </a:solidFill>
                <a:latin typeface="Times New Roman"/>
                <a:ea typeface="Times New Roman"/>
                <a:cs typeface="Arial"/>
              </a:rPr>
              <a:t>Arterial thrombosis</a:t>
            </a:r>
            <a:endParaRPr lang="en-US" dirty="0">
              <a:solidFill>
                <a:schemeClr val="bg1"/>
              </a:solidFill>
              <a:ea typeface="Calibri"/>
              <a:cs typeface="Arial"/>
            </a:endParaRPr>
          </a:p>
        </p:txBody>
      </p:sp>
      <p:sp>
        <p:nvSpPr>
          <p:cNvPr id="3" name="عنصر نائب للمحتوى 2"/>
          <p:cNvSpPr>
            <a:spLocks noGrp="1"/>
          </p:cNvSpPr>
          <p:nvPr>
            <p:ph idx="1"/>
          </p:nvPr>
        </p:nvSpPr>
        <p:spPr>
          <a:xfrm>
            <a:off x="0" y="1447800"/>
            <a:ext cx="9067800" cy="5334000"/>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marL="0" marR="0" indent="0" algn="just">
              <a:lnSpc>
                <a:spcPct val="115000"/>
              </a:lnSpc>
              <a:spcBef>
                <a:spcPts val="600"/>
              </a:spcBef>
              <a:spcAft>
                <a:spcPts val="600"/>
              </a:spcAft>
              <a:buNone/>
            </a:pPr>
            <a:r>
              <a:rPr lang="en-US" b="1" dirty="0" smtClean="0">
                <a:solidFill>
                  <a:srgbClr val="FF0000"/>
                </a:solidFill>
                <a:effectLst/>
                <a:latin typeface="Times New Roman"/>
                <a:ea typeface="Times New Roman"/>
                <a:cs typeface="Arial"/>
              </a:rPr>
              <a:t>Arterial thrombosis </a:t>
            </a:r>
            <a:r>
              <a:rPr lang="en-US" dirty="0" smtClean="0">
                <a:effectLst/>
                <a:latin typeface="Times New Roman"/>
                <a:ea typeface="Times New Roman"/>
                <a:cs typeface="Arial"/>
              </a:rPr>
              <a:t>is the formation of a thrombus within an Artery. In most cases, arterial thrombosis follows rupture of Atheroma (a fat-rich deposit in the blood vessel wall), and is therefore referred to as </a:t>
            </a:r>
            <a:r>
              <a:rPr lang="en-US" dirty="0" err="1" smtClean="0">
                <a:effectLst/>
                <a:latin typeface="Times New Roman"/>
                <a:ea typeface="Times New Roman"/>
                <a:cs typeface="Arial"/>
              </a:rPr>
              <a:t>atherothrombosis</a:t>
            </a:r>
            <a:r>
              <a:rPr lang="en-US" dirty="0" smtClean="0">
                <a:effectLst/>
                <a:latin typeface="Times New Roman"/>
                <a:ea typeface="Times New Roman"/>
                <a:cs typeface="Arial"/>
              </a:rPr>
              <a:t>.</a:t>
            </a:r>
            <a:endParaRPr lang="en-US" sz="2400" dirty="0">
              <a:ea typeface="Calibri"/>
              <a:cs typeface="Arial"/>
            </a:endParaRPr>
          </a:p>
          <a:p>
            <a:pPr marL="0" marR="0" algn="just">
              <a:lnSpc>
                <a:spcPct val="115000"/>
              </a:lnSpc>
              <a:spcBef>
                <a:spcPts val="600"/>
              </a:spcBef>
              <a:spcAft>
                <a:spcPts val="600"/>
              </a:spcAft>
            </a:pPr>
            <a:r>
              <a:rPr lang="en-US" b="1" dirty="0" smtClean="0">
                <a:solidFill>
                  <a:srgbClr val="FF0000"/>
                </a:solidFill>
                <a:effectLst/>
                <a:latin typeface="Times New Roman"/>
                <a:ea typeface="Times New Roman"/>
                <a:cs typeface="Arial"/>
              </a:rPr>
              <a:t>Arterial embolism</a:t>
            </a:r>
            <a:r>
              <a:rPr lang="en-US" dirty="0" smtClean="0">
                <a:effectLst/>
                <a:latin typeface="Times New Roman"/>
                <a:ea typeface="Times New Roman"/>
                <a:cs typeface="Arial"/>
              </a:rPr>
              <a:t>  occurs when clots then migrate downstream, and can affect any organ.</a:t>
            </a:r>
            <a:endParaRPr lang="en-US" sz="2400" dirty="0">
              <a:ea typeface="Calibri"/>
              <a:cs typeface="Arial"/>
            </a:endParaRPr>
          </a:p>
          <a:p>
            <a:pPr marL="0" marR="0" algn="just">
              <a:lnSpc>
                <a:spcPct val="115000"/>
              </a:lnSpc>
              <a:spcBef>
                <a:spcPts val="600"/>
              </a:spcBef>
              <a:spcAft>
                <a:spcPts val="600"/>
              </a:spcAft>
            </a:pPr>
            <a:r>
              <a:rPr lang="en-US" b="1" dirty="0" smtClean="0">
                <a:solidFill>
                  <a:srgbClr val="002060"/>
                </a:solidFill>
                <a:effectLst/>
                <a:latin typeface="Times New Roman"/>
                <a:ea typeface="Times New Roman"/>
                <a:cs typeface="Arial"/>
              </a:rPr>
              <a:t>The most common cause </a:t>
            </a:r>
            <a:r>
              <a:rPr lang="en-US" dirty="0" smtClean="0">
                <a:effectLst/>
                <a:latin typeface="Times New Roman"/>
                <a:ea typeface="Times New Roman"/>
                <a:cs typeface="Arial"/>
              </a:rPr>
              <a:t>is </a:t>
            </a:r>
            <a:r>
              <a:rPr lang="en-US" dirty="0" smtClean="0">
                <a:latin typeface="Times New Roman"/>
                <a:ea typeface="Times New Roman"/>
                <a:cs typeface="Arial"/>
              </a:rPr>
              <a:t>atrial fibrillation</a:t>
            </a:r>
            <a:r>
              <a:rPr lang="en-US" dirty="0" smtClean="0">
                <a:effectLst/>
                <a:latin typeface="Times New Roman"/>
                <a:ea typeface="Times New Roman"/>
                <a:cs typeface="Arial"/>
              </a:rPr>
              <a:t>, which causes a </a:t>
            </a:r>
            <a:r>
              <a:rPr lang="en-US" b="1" dirty="0" smtClean="0">
                <a:solidFill>
                  <a:srgbClr val="FF0000"/>
                </a:solidFill>
                <a:effectLst/>
                <a:latin typeface="Times New Roman"/>
                <a:ea typeface="Times New Roman"/>
                <a:cs typeface="Arial"/>
              </a:rPr>
              <a:t>blood stasis </a:t>
            </a:r>
            <a:r>
              <a:rPr lang="en-US" dirty="0" smtClean="0">
                <a:effectLst/>
                <a:latin typeface="Times New Roman"/>
                <a:ea typeface="Times New Roman"/>
                <a:cs typeface="Arial"/>
              </a:rPr>
              <a:t>within the atria with easy thrombus formation, but blood clots can develop inside the heart for other reasons too</a:t>
            </a:r>
            <a:endParaRPr lang="en-US" sz="2400" dirty="0">
              <a:ea typeface="Calibri"/>
              <a:cs typeface="Arial"/>
            </a:endParaRPr>
          </a:p>
          <a:p>
            <a:endParaRPr lang="en-US" dirty="0"/>
          </a:p>
        </p:txBody>
      </p:sp>
    </p:spTree>
    <p:extLst>
      <p:ext uri="{BB962C8B-B14F-4D97-AF65-F5344CB8AC3E}">
        <p14:creationId xmlns:p14="http://schemas.microsoft.com/office/powerpoint/2010/main" val="4141366124"/>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heel(1)">
                                      <p:cBhvr>
                                        <p:cTn id="12" dur="25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heel(1)">
                                      <p:cBhvr>
                                        <p:cTn id="17" dur="25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heel(1)">
                                      <p:cBhvr>
                                        <p:cTn id="22" dur="25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heel(1)">
                                      <p:cBhvr>
                                        <p:cTn id="27" dur="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pPr lvl="0" indent="-342900">
              <a:lnSpc>
                <a:spcPct val="115000"/>
              </a:lnSpc>
              <a:spcBef>
                <a:spcPts val="360"/>
              </a:spcBef>
            </a:pPr>
            <a:r>
              <a:rPr lang="en-US" sz="4000" b="1" dirty="0">
                <a:solidFill>
                  <a:schemeClr val="bg1"/>
                </a:solidFill>
                <a:latin typeface="Times New Roman"/>
                <a:ea typeface="Times New Roman"/>
                <a:cs typeface="Arial"/>
              </a:rPr>
              <a:t>Deep vein thrombosis</a:t>
            </a:r>
            <a:r>
              <a:rPr lang="en-US" sz="2000" dirty="0">
                <a:solidFill>
                  <a:prstClr val="black"/>
                </a:solidFill>
                <a:ea typeface="Calibri"/>
                <a:cs typeface="Arial"/>
              </a:rPr>
              <a:t/>
            </a:r>
            <a:br>
              <a:rPr lang="en-US" sz="2000" dirty="0">
                <a:solidFill>
                  <a:prstClr val="black"/>
                </a:solidFill>
                <a:ea typeface="Calibri"/>
                <a:cs typeface="Arial"/>
              </a:rPr>
            </a:br>
            <a:endParaRPr lang="en-US" dirty="0"/>
          </a:p>
        </p:txBody>
      </p:sp>
      <p:sp>
        <p:nvSpPr>
          <p:cNvPr id="3" name="عنصر نائب للمحتوى 2"/>
          <p:cNvSpPr>
            <a:spLocks noGrp="1"/>
          </p:cNvSpPr>
          <p:nvPr>
            <p:ph idx="1"/>
          </p:nvPr>
        </p:nvSpPr>
        <p:spPr>
          <a:xfrm>
            <a:off x="0" y="1371600"/>
            <a:ext cx="9144000" cy="5486400"/>
          </a:xfrm>
        </p:spPr>
        <p:style>
          <a:lnRef idx="1">
            <a:schemeClr val="accent2"/>
          </a:lnRef>
          <a:fillRef idx="2">
            <a:schemeClr val="accent2"/>
          </a:fillRef>
          <a:effectRef idx="1">
            <a:schemeClr val="accent2"/>
          </a:effectRef>
          <a:fontRef idx="minor">
            <a:schemeClr val="dk1"/>
          </a:fontRef>
        </p:style>
        <p:txBody>
          <a:bodyPr>
            <a:normAutofit/>
          </a:bodyPr>
          <a:lstStyle/>
          <a:p>
            <a:pPr marL="0" marR="0" indent="0" algn="just">
              <a:lnSpc>
                <a:spcPct val="115000"/>
              </a:lnSpc>
              <a:spcBef>
                <a:spcPts val="360"/>
              </a:spcBef>
              <a:spcAft>
                <a:spcPts val="0"/>
              </a:spcAft>
              <a:buNone/>
            </a:pPr>
            <a:r>
              <a:rPr lang="en-US" b="1" dirty="0" smtClean="0">
                <a:effectLst/>
                <a:latin typeface="Times New Roman"/>
                <a:ea typeface="Times New Roman"/>
                <a:cs typeface="Arial"/>
              </a:rPr>
              <a:t>Deep vein thrombosis</a:t>
            </a:r>
            <a:r>
              <a:rPr lang="en-US" sz="2400" dirty="0" smtClean="0">
                <a:ea typeface="Times New Roman"/>
                <a:cs typeface="Arial"/>
              </a:rPr>
              <a:t> </a:t>
            </a:r>
            <a:r>
              <a:rPr lang="en-US" dirty="0" smtClean="0">
                <a:effectLst/>
                <a:latin typeface="Times New Roman"/>
                <a:ea typeface="Times New Roman"/>
                <a:cs typeface="Arial"/>
              </a:rPr>
              <a:t>(DVT) is the formation of a blood clot within a deep vein. It most commonly affects </a:t>
            </a:r>
            <a:r>
              <a:rPr lang="en-US" b="1" dirty="0" smtClean="0">
                <a:solidFill>
                  <a:srgbClr val="00B050"/>
                </a:solidFill>
                <a:effectLst/>
                <a:latin typeface="Times New Roman"/>
                <a:ea typeface="Times New Roman"/>
                <a:cs typeface="Arial"/>
              </a:rPr>
              <a:t>leg veins</a:t>
            </a:r>
            <a:r>
              <a:rPr lang="en-US" dirty="0" smtClean="0">
                <a:effectLst/>
                <a:latin typeface="Times New Roman"/>
                <a:ea typeface="Times New Roman"/>
                <a:cs typeface="Arial"/>
              </a:rPr>
              <a:t>, such as the </a:t>
            </a:r>
            <a:r>
              <a:rPr lang="en-US" dirty="0" smtClean="0">
                <a:solidFill>
                  <a:srgbClr val="00B050"/>
                </a:solidFill>
                <a:effectLst/>
                <a:latin typeface="Times New Roman"/>
                <a:ea typeface="Times New Roman"/>
                <a:cs typeface="Arial"/>
              </a:rPr>
              <a:t>femoral vein</a:t>
            </a:r>
            <a:r>
              <a:rPr lang="en-US" dirty="0" smtClean="0">
                <a:effectLst/>
                <a:latin typeface="Times New Roman"/>
                <a:ea typeface="Times New Roman"/>
                <a:cs typeface="Arial"/>
              </a:rPr>
              <a:t>.</a:t>
            </a:r>
            <a:endParaRPr lang="en-US" sz="2400" dirty="0">
              <a:ea typeface="Calibri"/>
              <a:cs typeface="Arial"/>
            </a:endParaRPr>
          </a:p>
          <a:p>
            <a:pPr marL="0" marR="0" indent="0" algn="just">
              <a:lnSpc>
                <a:spcPct val="115000"/>
              </a:lnSpc>
              <a:spcBef>
                <a:spcPts val="600"/>
              </a:spcBef>
              <a:spcAft>
                <a:spcPts val="600"/>
              </a:spcAft>
              <a:buNone/>
            </a:pPr>
            <a:r>
              <a:rPr lang="en-US" b="1" dirty="0" smtClean="0">
                <a:solidFill>
                  <a:srgbClr val="FF0000"/>
                </a:solidFill>
                <a:effectLst/>
                <a:latin typeface="Times New Roman"/>
                <a:ea typeface="Times New Roman"/>
                <a:cs typeface="Arial"/>
              </a:rPr>
              <a:t>Three factors </a:t>
            </a:r>
            <a:r>
              <a:rPr lang="en-US" dirty="0" smtClean="0">
                <a:effectLst/>
                <a:latin typeface="Times New Roman"/>
                <a:ea typeface="Times New Roman"/>
                <a:cs typeface="Arial"/>
              </a:rPr>
              <a:t>are important in the formation of a blood clot within a deep vein</a:t>
            </a:r>
            <a:endParaRPr lang="en-US" sz="2400" dirty="0">
              <a:ea typeface="Calibri"/>
              <a:cs typeface="Arial"/>
            </a:endParaRPr>
          </a:p>
          <a:p>
            <a:pPr marL="0" marR="0" indent="0" algn="just">
              <a:lnSpc>
                <a:spcPct val="115000"/>
              </a:lnSpc>
              <a:spcBef>
                <a:spcPts val="600"/>
              </a:spcBef>
              <a:spcAft>
                <a:spcPts val="600"/>
              </a:spcAft>
              <a:buNone/>
            </a:pPr>
            <a:r>
              <a:rPr lang="en-US" dirty="0" smtClean="0">
                <a:effectLst/>
                <a:latin typeface="Times New Roman"/>
                <a:ea typeface="Times New Roman"/>
                <a:cs typeface="Arial"/>
              </a:rPr>
              <a:t>1- The rate of blood flow,</a:t>
            </a:r>
            <a:endParaRPr lang="en-US" sz="2400" dirty="0">
              <a:ea typeface="Calibri"/>
              <a:cs typeface="Arial"/>
            </a:endParaRPr>
          </a:p>
          <a:p>
            <a:pPr marL="0" marR="0" indent="0" algn="just">
              <a:lnSpc>
                <a:spcPct val="115000"/>
              </a:lnSpc>
              <a:spcBef>
                <a:spcPts val="600"/>
              </a:spcBef>
              <a:spcAft>
                <a:spcPts val="600"/>
              </a:spcAft>
              <a:buNone/>
            </a:pPr>
            <a:r>
              <a:rPr lang="en-US" dirty="0" smtClean="0">
                <a:effectLst/>
                <a:latin typeface="Times New Roman"/>
                <a:ea typeface="Times New Roman"/>
                <a:cs typeface="Arial"/>
              </a:rPr>
              <a:t>2-The thickness of the blood </a:t>
            </a:r>
            <a:endParaRPr lang="en-US" sz="2400" dirty="0">
              <a:ea typeface="Calibri"/>
              <a:cs typeface="Arial"/>
            </a:endParaRPr>
          </a:p>
          <a:p>
            <a:pPr marL="0" indent="0">
              <a:buNone/>
            </a:pPr>
            <a:r>
              <a:rPr lang="en-US" dirty="0" smtClean="0">
                <a:effectLst/>
                <a:latin typeface="Times New Roman"/>
                <a:ea typeface="Times New Roman"/>
              </a:rPr>
              <a:t>3-Qualities of the vessel wall. </a:t>
            </a:r>
            <a:endParaRPr lang="en-US" dirty="0"/>
          </a:p>
        </p:txBody>
      </p:sp>
    </p:spTree>
    <p:extLst>
      <p:ext uri="{BB962C8B-B14F-4D97-AF65-F5344CB8AC3E}">
        <p14:creationId xmlns:p14="http://schemas.microsoft.com/office/powerpoint/2010/main" val="3508612068"/>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heel(1)">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heel(1)">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heel(1)">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heel(1)">
                                      <p:cBhvr>
                                        <p:cTn id="27" dur="2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wheel(1)">
                                      <p:cBhvr>
                                        <p:cTn id="32" dur="20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wheel(1)">
                                      <p:cBhvr>
                                        <p:cTn id="3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067800" cy="1417638"/>
          </a:xfrm>
        </p:spPr>
        <p:style>
          <a:lnRef idx="2">
            <a:schemeClr val="dk1">
              <a:shade val="50000"/>
            </a:schemeClr>
          </a:lnRef>
          <a:fillRef idx="1">
            <a:schemeClr val="dk1"/>
          </a:fillRef>
          <a:effectRef idx="0">
            <a:schemeClr val="dk1"/>
          </a:effectRef>
          <a:fontRef idx="minor">
            <a:schemeClr val="lt1"/>
          </a:fontRef>
        </p:style>
        <p:txBody>
          <a:bodyPr>
            <a:normAutofit/>
          </a:bodyPr>
          <a:lstStyle/>
          <a:p>
            <a:pPr marL="0" marR="0">
              <a:lnSpc>
                <a:spcPct val="115000"/>
              </a:lnSpc>
              <a:spcBef>
                <a:spcPts val="360"/>
              </a:spcBef>
              <a:spcAft>
                <a:spcPts val="0"/>
              </a:spcAft>
            </a:pPr>
            <a:r>
              <a:rPr lang="en-US" b="1" dirty="0" smtClean="0">
                <a:solidFill>
                  <a:schemeClr val="bg1"/>
                </a:solidFill>
                <a:effectLst/>
                <a:latin typeface="Times New Roman"/>
                <a:ea typeface="Times New Roman"/>
                <a:cs typeface="Arial"/>
              </a:rPr>
              <a:t>Cerebral venous sinus thrombosis</a:t>
            </a:r>
            <a:endParaRPr lang="en-US" sz="3600" dirty="0">
              <a:solidFill>
                <a:schemeClr val="bg1"/>
              </a:solidFill>
              <a:ea typeface="Calibri"/>
              <a:cs typeface="Arial"/>
            </a:endParaRPr>
          </a:p>
        </p:txBody>
      </p:sp>
      <p:sp>
        <p:nvSpPr>
          <p:cNvPr id="3" name="عنصر نائب للمحتوى 2"/>
          <p:cNvSpPr>
            <a:spLocks noGrp="1"/>
          </p:cNvSpPr>
          <p:nvPr>
            <p:ph idx="1"/>
          </p:nvPr>
        </p:nvSpPr>
        <p:spPr>
          <a:xfrm>
            <a:off x="0" y="1447800"/>
            <a:ext cx="9144000" cy="5410200"/>
          </a:xfrm>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pPr marL="0" marR="0" algn="just">
              <a:lnSpc>
                <a:spcPct val="115000"/>
              </a:lnSpc>
              <a:spcBef>
                <a:spcPts val="600"/>
              </a:spcBef>
              <a:spcAft>
                <a:spcPts val="600"/>
              </a:spcAft>
            </a:pPr>
            <a:r>
              <a:rPr lang="en-US" dirty="0" smtClean="0">
                <a:effectLst/>
                <a:latin typeface="Times New Roman"/>
                <a:ea typeface="Times New Roman"/>
                <a:cs typeface="Arial"/>
              </a:rPr>
              <a:t>Cerebral venous sinus thrombosis (CVST) is a rare form of </a:t>
            </a:r>
            <a:r>
              <a:rPr lang="en-US" b="1" dirty="0" smtClean="0">
                <a:solidFill>
                  <a:srgbClr val="FF0000"/>
                </a:solidFill>
                <a:effectLst/>
                <a:latin typeface="Times New Roman"/>
                <a:ea typeface="Times New Roman"/>
                <a:cs typeface="Arial"/>
              </a:rPr>
              <a:t>stroke</a:t>
            </a:r>
            <a:r>
              <a:rPr lang="en-US" dirty="0" smtClean="0">
                <a:effectLst/>
                <a:latin typeface="Times New Roman"/>
                <a:ea typeface="Times New Roman"/>
                <a:cs typeface="Arial"/>
              </a:rPr>
              <a:t>  which results from the blockage of the </a:t>
            </a:r>
            <a:r>
              <a:rPr lang="en-US" dirty="0" err="1" smtClean="0">
                <a:effectLst/>
                <a:latin typeface="Times New Roman"/>
                <a:ea typeface="Times New Roman"/>
                <a:cs typeface="Arial"/>
              </a:rPr>
              <a:t>dural</a:t>
            </a:r>
            <a:r>
              <a:rPr lang="en-US" dirty="0" smtClean="0">
                <a:effectLst/>
                <a:latin typeface="Times New Roman"/>
                <a:ea typeface="Times New Roman"/>
                <a:cs typeface="Arial"/>
              </a:rPr>
              <a:t> venous sinuses</a:t>
            </a:r>
            <a:r>
              <a:rPr lang="en-US" dirty="0" smtClean="0">
                <a:solidFill>
                  <a:srgbClr val="FF0000"/>
                </a:solidFill>
                <a:effectLst/>
                <a:latin typeface="Times New Roman"/>
                <a:ea typeface="Times New Roman"/>
                <a:cs typeface="Arial"/>
              </a:rPr>
              <a:t> by a thrombus</a:t>
            </a:r>
            <a:r>
              <a:rPr lang="en-US" dirty="0" smtClean="0">
                <a:effectLst/>
                <a:latin typeface="Times New Roman"/>
                <a:ea typeface="Times New Roman"/>
                <a:cs typeface="Arial"/>
              </a:rPr>
              <a:t>.</a:t>
            </a:r>
            <a:endParaRPr lang="en-US" sz="2400" dirty="0">
              <a:ea typeface="Calibri"/>
              <a:cs typeface="Arial"/>
            </a:endParaRPr>
          </a:p>
          <a:p>
            <a:pPr marL="0" marR="0" indent="0" algn="just">
              <a:lnSpc>
                <a:spcPct val="115000"/>
              </a:lnSpc>
              <a:spcBef>
                <a:spcPts val="600"/>
              </a:spcBef>
              <a:spcAft>
                <a:spcPts val="600"/>
              </a:spcAft>
              <a:buNone/>
            </a:pPr>
            <a:r>
              <a:rPr lang="en-US" dirty="0" smtClean="0">
                <a:effectLst/>
                <a:latin typeface="Times New Roman"/>
                <a:ea typeface="Times New Roman"/>
                <a:cs typeface="Arial"/>
              </a:rPr>
              <a:t> </a:t>
            </a:r>
            <a:r>
              <a:rPr lang="en-US" b="1" dirty="0" smtClean="0">
                <a:solidFill>
                  <a:srgbClr val="002060"/>
                </a:solidFill>
                <a:effectLst/>
                <a:latin typeface="Times New Roman"/>
                <a:ea typeface="Times New Roman"/>
                <a:cs typeface="Arial"/>
              </a:rPr>
              <a:t>Symptoms</a:t>
            </a:r>
            <a:r>
              <a:rPr lang="en-US" dirty="0" smtClean="0">
                <a:effectLst/>
                <a:latin typeface="Times New Roman"/>
                <a:ea typeface="Times New Roman"/>
                <a:cs typeface="Arial"/>
              </a:rPr>
              <a:t> may include </a:t>
            </a:r>
          </a:p>
          <a:p>
            <a:pPr marL="0" marR="0" indent="0" algn="just">
              <a:lnSpc>
                <a:spcPct val="115000"/>
              </a:lnSpc>
              <a:spcBef>
                <a:spcPts val="600"/>
              </a:spcBef>
              <a:spcAft>
                <a:spcPts val="600"/>
              </a:spcAft>
              <a:buNone/>
            </a:pPr>
            <a:r>
              <a:rPr lang="en-US" dirty="0" smtClean="0">
                <a:effectLst/>
                <a:latin typeface="Times New Roman"/>
                <a:ea typeface="Times New Roman"/>
                <a:cs typeface="Arial"/>
              </a:rPr>
              <a:t>1-Headache, </a:t>
            </a:r>
          </a:p>
          <a:p>
            <a:pPr marL="0" marR="0" indent="0" algn="just">
              <a:lnSpc>
                <a:spcPct val="115000"/>
              </a:lnSpc>
              <a:spcBef>
                <a:spcPts val="600"/>
              </a:spcBef>
              <a:spcAft>
                <a:spcPts val="600"/>
              </a:spcAft>
              <a:buNone/>
            </a:pPr>
            <a:r>
              <a:rPr lang="en-US" dirty="0" smtClean="0">
                <a:effectLst/>
                <a:latin typeface="Times New Roman"/>
                <a:ea typeface="Times New Roman"/>
                <a:cs typeface="Arial"/>
              </a:rPr>
              <a:t>2-Abnormal vision, </a:t>
            </a:r>
          </a:p>
          <a:p>
            <a:pPr marL="0" marR="0" indent="0" algn="just">
              <a:lnSpc>
                <a:spcPct val="115000"/>
              </a:lnSpc>
              <a:spcBef>
                <a:spcPts val="600"/>
              </a:spcBef>
              <a:spcAft>
                <a:spcPts val="600"/>
              </a:spcAft>
              <a:buNone/>
            </a:pPr>
            <a:r>
              <a:rPr lang="en-US" dirty="0" smtClean="0">
                <a:effectLst/>
                <a:latin typeface="Times New Roman"/>
                <a:ea typeface="Times New Roman"/>
                <a:cs typeface="Arial"/>
              </a:rPr>
              <a:t>The majority of persons affected make a full recovery.</a:t>
            </a:r>
          </a:p>
          <a:p>
            <a:pPr marL="0" marR="0" indent="0" algn="just">
              <a:lnSpc>
                <a:spcPct val="115000"/>
              </a:lnSpc>
              <a:spcBef>
                <a:spcPts val="600"/>
              </a:spcBef>
              <a:spcAft>
                <a:spcPts val="600"/>
              </a:spcAft>
              <a:buNone/>
            </a:pPr>
            <a:r>
              <a:rPr lang="en-US" dirty="0" smtClean="0">
                <a:effectLst/>
                <a:latin typeface="Times New Roman"/>
                <a:ea typeface="Times New Roman"/>
                <a:cs typeface="Arial"/>
              </a:rPr>
              <a:t> The mortality rate  is 4.3%.</a:t>
            </a:r>
            <a:endParaRPr lang="en-US" sz="2400" dirty="0">
              <a:ea typeface="Calibri"/>
              <a:cs typeface="Arial"/>
            </a:endParaRPr>
          </a:p>
          <a:p>
            <a:pPr marL="0" marR="0" indent="0" algn="just">
              <a:lnSpc>
                <a:spcPct val="115000"/>
              </a:lnSpc>
              <a:spcBef>
                <a:spcPts val="600"/>
              </a:spcBef>
              <a:spcAft>
                <a:spcPts val="600"/>
              </a:spcAft>
              <a:buNone/>
            </a:pPr>
            <a:r>
              <a:rPr lang="en-US" dirty="0" smtClean="0">
                <a:effectLst/>
                <a:latin typeface="Times New Roman"/>
                <a:ea typeface="Times New Roman"/>
                <a:cs typeface="Arial"/>
              </a:rPr>
              <a:t> </a:t>
            </a:r>
            <a:endParaRPr lang="en-US" sz="2400" dirty="0">
              <a:ea typeface="Calibri"/>
              <a:cs typeface="Arial"/>
            </a:endParaRPr>
          </a:p>
          <a:p>
            <a:pPr marL="0" marR="0" indent="0" algn="just">
              <a:lnSpc>
                <a:spcPct val="115000"/>
              </a:lnSpc>
              <a:spcBef>
                <a:spcPts val="600"/>
              </a:spcBef>
              <a:spcAft>
                <a:spcPts val="600"/>
              </a:spcAft>
              <a:buNone/>
            </a:pPr>
            <a:r>
              <a:rPr lang="en-US" dirty="0" smtClean="0">
                <a:effectLst/>
                <a:latin typeface="Times New Roman"/>
                <a:ea typeface="Times New Roman"/>
                <a:cs typeface="Arial"/>
              </a:rPr>
              <a:t> </a:t>
            </a:r>
            <a:endParaRPr lang="en-US" sz="2400" dirty="0">
              <a:ea typeface="Calibri"/>
              <a:cs typeface="Arial"/>
            </a:endParaRPr>
          </a:p>
        </p:txBody>
      </p:sp>
    </p:spTree>
    <p:extLst>
      <p:ext uri="{BB962C8B-B14F-4D97-AF65-F5344CB8AC3E}">
        <p14:creationId xmlns:p14="http://schemas.microsoft.com/office/powerpoint/2010/main" val="2978012451"/>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heel(1)">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heel(1)">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heel(1)">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heel(1)">
                                      <p:cBhvr>
                                        <p:cTn id="27" dur="2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wheel(1)">
                                      <p:cBhvr>
                                        <p:cTn id="32" dur="20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wheel(1)">
                                      <p:cBhvr>
                                        <p:cTn id="37" dur="2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wheel(1)">
                                      <p:cBhvr>
                                        <p:cTn id="42" dur="2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wheel(1)">
                                      <p:cBhvr>
                                        <p:cTn id="47" dur="2000"/>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grpId="0"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wheel(1)">
                                      <p:cBhvr>
                                        <p:cTn id="5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067800" cy="1417638"/>
          </a:xfrm>
        </p:spPr>
        <p:style>
          <a:lnRef idx="2">
            <a:schemeClr val="dk1">
              <a:shade val="50000"/>
            </a:schemeClr>
          </a:lnRef>
          <a:fillRef idx="1">
            <a:schemeClr val="dk1"/>
          </a:fillRef>
          <a:effectRef idx="0">
            <a:schemeClr val="dk1"/>
          </a:effectRef>
          <a:fontRef idx="minor">
            <a:schemeClr val="lt1"/>
          </a:fontRef>
        </p:style>
        <p:txBody>
          <a:bodyPr/>
          <a:lstStyle/>
          <a:p>
            <a:r>
              <a:rPr lang="en-US" b="1" dirty="0" smtClean="0">
                <a:solidFill>
                  <a:schemeClr val="bg1"/>
                </a:solidFill>
                <a:latin typeface="Times New Roman" panose="02020603050405020304" pitchFamily="18" charset="0"/>
                <a:cs typeface="Times New Roman" panose="02020603050405020304" pitchFamily="18" charset="0"/>
              </a:rPr>
              <a:t>Thrombosis mechanism</a:t>
            </a:r>
            <a:endParaRPr lang="en-US" b="1" dirty="0">
              <a:solidFill>
                <a:schemeClr val="bg1"/>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idx="1"/>
          </p:nvPr>
        </p:nvSpPr>
        <p:spPr>
          <a:xfrm>
            <a:off x="0" y="1447800"/>
            <a:ext cx="9144000" cy="5410200"/>
          </a:xfrm>
        </p:spPr>
        <p:style>
          <a:lnRef idx="1">
            <a:schemeClr val="accent2"/>
          </a:lnRef>
          <a:fillRef idx="2">
            <a:schemeClr val="accent2"/>
          </a:fillRef>
          <a:effectRef idx="1">
            <a:schemeClr val="accent2"/>
          </a:effectRef>
          <a:fontRef idx="minor">
            <a:schemeClr val="dk1"/>
          </a:fontRef>
        </p:style>
        <p:txBody>
          <a:bodyPr>
            <a:normAutofit fontScale="92500"/>
          </a:bodyPr>
          <a:lstStyle/>
          <a:p>
            <a:pPr marL="0" marR="0" indent="0" algn="just">
              <a:lnSpc>
                <a:spcPct val="115000"/>
              </a:lnSpc>
              <a:spcBef>
                <a:spcPts val="360"/>
              </a:spcBef>
              <a:spcAft>
                <a:spcPts val="0"/>
              </a:spcAft>
              <a:buNone/>
            </a:pPr>
            <a:r>
              <a:rPr lang="en-US" b="1" dirty="0" smtClean="0">
                <a:effectLst/>
                <a:latin typeface="Times New Roman"/>
                <a:ea typeface="Times New Roman"/>
                <a:cs typeface="Arial"/>
              </a:rPr>
              <a:t>1-Hypercoagulability</a:t>
            </a:r>
            <a:r>
              <a:rPr lang="en-US" sz="2400" dirty="0" smtClean="0">
                <a:ea typeface="Times New Roman"/>
                <a:cs typeface="Arial"/>
              </a:rPr>
              <a:t> </a:t>
            </a:r>
            <a:r>
              <a:rPr lang="en-US" dirty="0" smtClean="0">
                <a:effectLst/>
                <a:latin typeface="Times New Roman"/>
                <a:ea typeface="Times New Roman"/>
              </a:rPr>
              <a:t>or </a:t>
            </a:r>
            <a:r>
              <a:rPr lang="en-US" b="1" dirty="0" smtClean="0">
                <a:effectLst/>
                <a:latin typeface="Times New Roman"/>
                <a:ea typeface="Times New Roman"/>
              </a:rPr>
              <a:t>thrombophilia</a:t>
            </a:r>
            <a:r>
              <a:rPr lang="en-US" dirty="0" smtClean="0">
                <a:effectLst/>
                <a:latin typeface="Times New Roman"/>
                <a:ea typeface="Times New Roman"/>
              </a:rPr>
              <a:t>, is caused by,  genetic deficiencies  or autoimmune disorder. Recent studies indicate that white blood cells play a pivotal role in deep vein thrombosis, mediating numerous pro-thrombotic actions</a:t>
            </a:r>
          </a:p>
          <a:p>
            <a:pPr marL="0" marR="0" indent="0" algn="just">
              <a:lnSpc>
                <a:spcPct val="115000"/>
              </a:lnSpc>
              <a:spcBef>
                <a:spcPts val="360"/>
              </a:spcBef>
              <a:spcAft>
                <a:spcPts val="0"/>
              </a:spcAft>
              <a:buNone/>
            </a:pPr>
            <a:r>
              <a:rPr lang="en-US" b="1" dirty="0" smtClean="0">
                <a:effectLst/>
                <a:latin typeface="Times New Roman"/>
                <a:ea typeface="Times New Roman"/>
                <a:cs typeface="Arial"/>
              </a:rPr>
              <a:t>2-Endothelial cell injury</a:t>
            </a:r>
            <a:endParaRPr lang="en-US" sz="2400" dirty="0">
              <a:ea typeface="Calibri"/>
              <a:cs typeface="Arial"/>
            </a:endParaRPr>
          </a:p>
          <a:p>
            <a:pPr marL="0" indent="0">
              <a:buNone/>
            </a:pPr>
            <a:r>
              <a:rPr lang="en-US" dirty="0" smtClean="0">
                <a:effectLst/>
                <a:latin typeface="Times New Roman"/>
                <a:ea typeface="Times New Roman"/>
              </a:rPr>
              <a:t>Any inflammatory process, such as </a:t>
            </a:r>
            <a:r>
              <a:rPr lang="en-US" b="1" dirty="0" smtClean="0">
                <a:solidFill>
                  <a:srgbClr val="FF0000"/>
                </a:solidFill>
                <a:effectLst/>
                <a:latin typeface="Times New Roman"/>
                <a:ea typeface="Times New Roman"/>
              </a:rPr>
              <a:t>trauma</a:t>
            </a:r>
            <a:r>
              <a:rPr lang="en-US" dirty="0" smtClean="0">
                <a:effectLst/>
                <a:latin typeface="Times New Roman"/>
                <a:ea typeface="Times New Roman"/>
              </a:rPr>
              <a:t>, </a:t>
            </a:r>
            <a:r>
              <a:rPr lang="en-US" b="1" dirty="0" smtClean="0">
                <a:solidFill>
                  <a:srgbClr val="FF0000"/>
                </a:solidFill>
                <a:effectLst/>
                <a:latin typeface="Times New Roman"/>
                <a:ea typeface="Times New Roman"/>
              </a:rPr>
              <a:t>surgery</a:t>
            </a:r>
            <a:r>
              <a:rPr lang="en-US" dirty="0" smtClean="0">
                <a:effectLst/>
                <a:latin typeface="Times New Roman"/>
                <a:ea typeface="Times New Roman"/>
              </a:rPr>
              <a:t> or </a:t>
            </a:r>
            <a:r>
              <a:rPr lang="en-US" b="1" dirty="0" smtClean="0">
                <a:solidFill>
                  <a:srgbClr val="FF0000"/>
                </a:solidFill>
                <a:effectLst/>
                <a:latin typeface="Times New Roman"/>
                <a:ea typeface="Times New Roman"/>
              </a:rPr>
              <a:t>infection</a:t>
            </a:r>
            <a:r>
              <a:rPr lang="en-US" dirty="0" smtClean="0">
                <a:effectLst/>
                <a:latin typeface="Times New Roman"/>
                <a:ea typeface="Times New Roman"/>
              </a:rPr>
              <a:t>, can cause damage to the endothelial </a:t>
            </a:r>
            <a:r>
              <a:rPr lang="en-US" dirty="0" err="1" smtClean="0">
                <a:effectLst/>
                <a:latin typeface="Times New Roman"/>
                <a:ea typeface="Times New Roman"/>
              </a:rPr>
              <a:t>liningof</a:t>
            </a:r>
            <a:r>
              <a:rPr lang="en-US" dirty="0" smtClean="0">
                <a:effectLst/>
                <a:latin typeface="Times New Roman"/>
                <a:ea typeface="Times New Roman"/>
              </a:rPr>
              <a:t> the vessel's wall. The main mechanism is exposure of </a:t>
            </a:r>
            <a:r>
              <a:rPr lang="en-US" u="none" strike="noStrike" dirty="0" smtClean="0">
                <a:solidFill>
                  <a:srgbClr val="0000FF"/>
                </a:solidFill>
                <a:effectLst/>
                <a:latin typeface="Times New Roman"/>
                <a:ea typeface="Times New Roman"/>
                <a:cs typeface="Arial"/>
                <a:hlinkClick r:id="rId2" tooltip="Tissue factor"/>
              </a:rPr>
              <a:t>tissue factor</a:t>
            </a:r>
            <a:r>
              <a:rPr lang="en-US" dirty="0" smtClean="0">
                <a:effectLst/>
                <a:latin typeface="Times New Roman"/>
                <a:ea typeface="Times New Roman"/>
              </a:rPr>
              <a:t> to the blood coagulation system   </a:t>
            </a:r>
          </a:p>
          <a:p>
            <a:pPr marL="0" marR="0" indent="0" algn="just">
              <a:lnSpc>
                <a:spcPct val="115000"/>
              </a:lnSpc>
              <a:spcBef>
                <a:spcPts val="360"/>
              </a:spcBef>
              <a:spcAft>
                <a:spcPts val="0"/>
              </a:spcAft>
              <a:buNone/>
            </a:pPr>
            <a:endParaRPr lang="en-US" dirty="0"/>
          </a:p>
        </p:txBody>
      </p:sp>
    </p:spTree>
    <p:extLst>
      <p:ext uri="{BB962C8B-B14F-4D97-AF65-F5344CB8AC3E}">
        <p14:creationId xmlns:p14="http://schemas.microsoft.com/office/powerpoint/2010/main" val="2190383398"/>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1)">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067800" cy="1417638"/>
          </a:xfrm>
        </p:spPr>
        <p:style>
          <a:lnRef idx="2">
            <a:schemeClr val="dk1">
              <a:shade val="50000"/>
            </a:schemeClr>
          </a:lnRef>
          <a:fillRef idx="1">
            <a:schemeClr val="dk1"/>
          </a:fillRef>
          <a:effectRef idx="0">
            <a:schemeClr val="dk1"/>
          </a:effectRef>
          <a:fontRef idx="minor">
            <a:schemeClr val="lt1"/>
          </a:fontRef>
        </p:style>
        <p:txBody>
          <a:bodyPr/>
          <a:lstStyle/>
          <a:p>
            <a:r>
              <a:rPr lang="en-US" b="1" dirty="0">
                <a:solidFill>
                  <a:prstClr val="white"/>
                </a:solidFill>
                <a:latin typeface="Times New Roman" panose="02020603050405020304" pitchFamily="18" charset="0"/>
                <a:ea typeface="+mn-ea"/>
                <a:cs typeface="Times New Roman" panose="02020603050405020304" pitchFamily="18" charset="0"/>
              </a:rPr>
              <a:t>Thrombosis mechanism</a:t>
            </a:r>
            <a:endParaRPr lang="en-US" dirty="0"/>
          </a:p>
        </p:txBody>
      </p:sp>
      <p:sp>
        <p:nvSpPr>
          <p:cNvPr id="3" name="عنصر نائب للمحتوى 2"/>
          <p:cNvSpPr>
            <a:spLocks noGrp="1"/>
          </p:cNvSpPr>
          <p:nvPr>
            <p:ph idx="1"/>
          </p:nvPr>
        </p:nvSpPr>
        <p:spPr>
          <a:xfrm>
            <a:off x="0" y="1447800"/>
            <a:ext cx="9144000" cy="5334000"/>
          </a:xfrm>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marL="0" marR="0" indent="0" algn="just">
              <a:lnSpc>
                <a:spcPct val="115000"/>
              </a:lnSpc>
              <a:spcBef>
                <a:spcPts val="360"/>
              </a:spcBef>
              <a:spcAft>
                <a:spcPts val="0"/>
              </a:spcAft>
              <a:buNone/>
            </a:pPr>
            <a:r>
              <a:rPr lang="en-US" b="1" dirty="0" smtClean="0">
                <a:effectLst/>
                <a:latin typeface="Times New Roman"/>
                <a:ea typeface="Times New Roman"/>
                <a:cs typeface="Arial"/>
              </a:rPr>
              <a:t>3-Alteration of blood flow</a:t>
            </a:r>
            <a:endParaRPr lang="en-US" sz="2400" dirty="0">
              <a:ea typeface="Calibri"/>
              <a:cs typeface="Arial"/>
            </a:endParaRPr>
          </a:p>
          <a:p>
            <a:pPr marL="0" indent="0" algn="just">
              <a:buNone/>
            </a:pPr>
            <a:r>
              <a:rPr lang="en-US" dirty="0" smtClean="0">
                <a:effectLst/>
                <a:latin typeface="Times New Roman"/>
                <a:ea typeface="Times New Roman"/>
              </a:rPr>
              <a:t>Causes of disturbed blood flow include stagnation of blood flow past the point of injury, or venous stasis</a:t>
            </a:r>
            <a:r>
              <a:rPr lang="en-US" u="none" strike="noStrike" dirty="0" smtClean="0">
                <a:solidFill>
                  <a:srgbClr val="0000FF"/>
                </a:solidFill>
                <a:effectLst/>
                <a:latin typeface="Times New Roman"/>
                <a:ea typeface="Times New Roman"/>
                <a:cs typeface="Arial"/>
                <a:hlinkClick r:id="rId2" tooltip="Venous stasis"/>
              </a:rPr>
              <a:t> </a:t>
            </a:r>
            <a:r>
              <a:rPr lang="en-US" dirty="0" smtClean="0">
                <a:effectLst/>
                <a:latin typeface="Times New Roman"/>
                <a:ea typeface="Times New Roman"/>
              </a:rPr>
              <a:t>which may occur in heart failure , or after long periods of sedentary behavior, such as sitting on a long airplane flight. Also, atrial fibrillation.</a:t>
            </a:r>
          </a:p>
          <a:p>
            <a:pPr marL="0" marR="0" indent="0" algn="just">
              <a:lnSpc>
                <a:spcPct val="115000"/>
              </a:lnSpc>
              <a:spcBef>
                <a:spcPts val="360"/>
              </a:spcBef>
              <a:spcAft>
                <a:spcPts val="0"/>
              </a:spcAft>
              <a:buNone/>
            </a:pPr>
            <a:r>
              <a:rPr lang="en-US" b="1" dirty="0" smtClean="0">
                <a:effectLst/>
                <a:latin typeface="Times New Roman"/>
                <a:ea typeface="Times New Roman"/>
                <a:cs typeface="Arial"/>
              </a:rPr>
              <a:t>4-Hyper anticoagulation</a:t>
            </a:r>
          </a:p>
          <a:p>
            <a:pPr marL="0" marR="0" indent="0" algn="just">
              <a:lnSpc>
                <a:spcPct val="115000"/>
              </a:lnSpc>
              <a:spcBef>
                <a:spcPts val="360"/>
              </a:spcBef>
              <a:spcAft>
                <a:spcPts val="0"/>
              </a:spcAft>
              <a:buNone/>
            </a:pPr>
            <a:r>
              <a:rPr lang="en-US" b="1" dirty="0" smtClean="0">
                <a:effectLst/>
                <a:latin typeface="Times New Roman"/>
                <a:ea typeface="Times New Roman"/>
                <a:cs typeface="Arial"/>
              </a:rPr>
              <a:t> </a:t>
            </a:r>
            <a:r>
              <a:rPr lang="en-US" b="1" dirty="0" smtClean="0">
                <a:solidFill>
                  <a:srgbClr val="FF0000"/>
                </a:solidFill>
                <a:effectLst/>
                <a:latin typeface="Times New Roman"/>
                <a:ea typeface="Times New Roman"/>
                <a:cs typeface="Arial"/>
              </a:rPr>
              <a:t>warfarin</a:t>
            </a:r>
            <a:r>
              <a:rPr lang="en-US" dirty="0" smtClean="0">
                <a:effectLst/>
                <a:latin typeface="Times New Roman"/>
                <a:ea typeface="Times New Roman"/>
                <a:cs typeface="Arial"/>
              </a:rPr>
              <a:t> and </a:t>
            </a:r>
            <a:r>
              <a:rPr lang="en-US" dirty="0" smtClean="0">
                <a:solidFill>
                  <a:srgbClr val="FF0000"/>
                </a:solidFill>
                <a:effectLst/>
                <a:latin typeface="Times New Roman"/>
                <a:ea typeface="Times New Roman"/>
                <a:cs typeface="Arial"/>
              </a:rPr>
              <a:t>vitamin K antagonasis </a:t>
            </a:r>
            <a:r>
              <a:rPr lang="en-US" dirty="0" smtClean="0">
                <a:effectLst/>
                <a:latin typeface="Times New Roman"/>
                <a:ea typeface="Times New Roman"/>
                <a:cs typeface="Arial"/>
              </a:rPr>
              <a:t>are anticoagulants </a:t>
            </a:r>
            <a:endParaRPr lang="en-US" sz="2400" dirty="0">
              <a:ea typeface="Calibri"/>
              <a:cs typeface="Arial"/>
            </a:endParaRPr>
          </a:p>
          <a:p>
            <a:pPr marL="0" indent="0">
              <a:buNone/>
            </a:pPr>
            <a:r>
              <a:rPr lang="en-US" dirty="0" smtClean="0">
                <a:effectLst/>
                <a:latin typeface="Times New Roman"/>
                <a:ea typeface="Times New Roman"/>
              </a:rPr>
              <a:t> that can be taken orally to reduce thromboembolic occurrence. Where a more effective response is required, heparin can be given (by injection) concomitantly</a:t>
            </a:r>
            <a:endParaRPr lang="en-US" dirty="0"/>
          </a:p>
        </p:txBody>
      </p:sp>
    </p:spTree>
    <p:extLst>
      <p:ext uri="{BB962C8B-B14F-4D97-AF65-F5344CB8AC3E}">
        <p14:creationId xmlns:p14="http://schemas.microsoft.com/office/powerpoint/2010/main" val="1490367512"/>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heel(1)">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heel(1)">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heel(1)">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heel(1)">
                                      <p:cBhvr>
                                        <p:cTn id="27" dur="2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wheel(1)">
                                      <p:cBhvr>
                                        <p:cTn id="32" dur="20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wheel(1)">
                                      <p:cBhvr>
                                        <p:cTn id="3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066800"/>
          </a:xfrm>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pPr lvl="0" indent="-342900">
              <a:lnSpc>
                <a:spcPct val="115000"/>
              </a:lnSpc>
              <a:spcBef>
                <a:spcPts val="360"/>
              </a:spcBef>
            </a:pPr>
            <a:r>
              <a:rPr lang="en-US" sz="6000" b="1" dirty="0" smtClean="0">
                <a:solidFill>
                  <a:prstClr val="black"/>
                </a:solidFill>
                <a:latin typeface="Times New Roman"/>
                <a:ea typeface="Times New Roman"/>
                <a:cs typeface="Arial"/>
              </a:rPr>
              <a:t/>
            </a:r>
            <a:br>
              <a:rPr lang="en-US" sz="6000" b="1" dirty="0" smtClean="0">
                <a:solidFill>
                  <a:prstClr val="black"/>
                </a:solidFill>
                <a:latin typeface="Times New Roman"/>
                <a:ea typeface="Times New Roman"/>
                <a:cs typeface="Arial"/>
              </a:rPr>
            </a:br>
            <a:r>
              <a:rPr lang="en-US" sz="6000" b="1" dirty="0" smtClean="0">
                <a:solidFill>
                  <a:schemeClr val="bg1"/>
                </a:solidFill>
                <a:latin typeface="Times New Roman"/>
                <a:ea typeface="Times New Roman"/>
                <a:cs typeface="Arial"/>
              </a:rPr>
              <a:t>Treatment</a:t>
            </a:r>
            <a:r>
              <a:rPr lang="en-US" sz="1100" dirty="0">
                <a:solidFill>
                  <a:schemeClr val="bg1"/>
                </a:solidFill>
                <a:ea typeface="Calibri"/>
                <a:cs typeface="Arial"/>
              </a:rPr>
              <a:t/>
            </a:r>
            <a:br>
              <a:rPr lang="en-US" sz="1100" dirty="0">
                <a:solidFill>
                  <a:schemeClr val="bg1"/>
                </a:solidFill>
                <a:ea typeface="Calibri"/>
                <a:cs typeface="Arial"/>
              </a:rPr>
            </a:br>
            <a:endParaRPr lang="en-US" dirty="0">
              <a:solidFill>
                <a:schemeClr val="bg1"/>
              </a:solidFill>
            </a:endParaRPr>
          </a:p>
        </p:txBody>
      </p:sp>
      <p:sp>
        <p:nvSpPr>
          <p:cNvPr id="3" name="عنصر نائب للمحتوى 2"/>
          <p:cNvSpPr>
            <a:spLocks noGrp="1"/>
          </p:cNvSpPr>
          <p:nvPr>
            <p:ph idx="1"/>
          </p:nvPr>
        </p:nvSpPr>
        <p:spPr>
          <a:xfrm>
            <a:off x="0" y="1066800"/>
            <a:ext cx="9144000" cy="6172200"/>
          </a:xfrm>
        </p:spPr>
        <p:style>
          <a:lnRef idx="1">
            <a:schemeClr val="accent2"/>
          </a:lnRef>
          <a:fillRef idx="2">
            <a:schemeClr val="accent2"/>
          </a:fillRef>
          <a:effectRef idx="1">
            <a:schemeClr val="accent2"/>
          </a:effectRef>
          <a:fontRef idx="minor">
            <a:schemeClr val="dk1"/>
          </a:fontRef>
        </p:style>
        <p:txBody>
          <a:bodyPr>
            <a:noAutofit/>
          </a:bodyPr>
          <a:lstStyle/>
          <a:p>
            <a:pPr marL="0" marR="0" indent="0" algn="just">
              <a:lnSpc>
                <a:spcPct val="115000"/>
              </a:lnSpc>
              <a:spcBef>
                <a:spcPts val="360"/>
              </a:spcBef>
              <a:spcAft>
                <a:spcPts val="0"/>
              </a:spcAft>
              <a:buNone/>
            </a:pPr>
            <a:r>
              <a:rPr lang="en-US" sz="2400" b="1" dirty="0" smtClean="0">
                <a:solidFill>
                  <a:srgbClr val="FF0000"/>
                </a:solidFill>
                <a:effectLst/>
                <a:latin typeface="Times New Roman"/>
                <a:ea typeface="Times New Roman"/>
                <a:cs typeface="Arial"/>
              </a:rPr>
              <a:t>Thrombolysis</a:t>
            </a:r>
            <a:r>
              <a:rPr lang="en-US" sz="2000" b="1" dirty="0" smtClean="0">
                <a:effectLst/>
                <a:latin typeface="Times New Roman"/>
                <a:ea typeface="Times New Roman"/>
                <a:cs typeface="Arial"/>
              </a:rPr>
              <a:t> </a:t>
            </a:r>
            <a:r>
              <a:rPr lang="en-US" sz="2400" b="1" dirty="0" smtClean="0">
                <a:effectLst/>
                <a:latin typeface="Times New Roman"/>
                <a:ea typeface="Times New Roman"/>
                <a:cs typeface="Arial"/>
              </a:rPr>
              <a:t>is the pharmacological destruction of blood clots by administering </a:t>
            </a:r>
            <a:r>
              <a:rPr lang="en-US" sz="2400" b="1" dirty="0" smtClean="0">
                <a:solidFill>
                  <a:srgbClr val="0070C0"/>
                </a:solidFill>
                <a:effectLst/>
                <a:latin typeface="Times New Roman"/>
                <a:ea typeface="Times New Roman"/>
                <a:cs typeface="Arial"/>
              </a:rPr>
              <a:t>thrombolytic drugs </a:t>
            </a:r>
            <a:r>
              <a:rPr lang="en-US" sz="2400" b="1" dirty="0" smtClean="0">
                <a:effectLst/>
                <a:latin typeface="Times New Roman"/>
                <a:ea typeface="Times New Roman"/>
                <a:cs typeface="Arial"/>
              </a:rPr>
              <a:t> , which enhances the normal destruction of blood clots by the body's enzymes. </a:t>
            </a:r>
            <a:r>
              <a:rPr lang="en-US" sz="2400" b="1" dirty="0" smtClean="0">
                <a:solidFill>
                  <a:schemeClr val="tx1"/>
                </a:solidFill>
                <a:effectLst/>
                <a:latin typeface="Times New Roman"/>
                <a:ea typeface="Times New Roman"/>
                <a:cs typeface="Arial"/>
              </a:rPr>
              <a:t>only used for specific situations </a:t>
            </a:r>
            <a:r>
              <a:rPr lang="en-US" sz="2400" b="1" dirty="0" smtClean="0">
                <a:effectLst/>
                <a:latin typeface="Times New Roman"/>
                <a:ea typeface="Times New Roman"/>
                <a:cs typeface="Arial"/>
              </a:rPr>
              <a:t>(such as severe stroke or a massive pulmonary embolism)</a:t>
            </a:r>
          </a:p>
          <a:p>
            <a:pPr marL="0" marR="0" indent="0" algn="just">
              <a:spcBef>
                <a:spcPts val="360"/>
              </a:spcBef>
              <a:spcAft>
                <a:spcPts val="0"/>
              </a:spcAft>
              <a:buNone/>
            </a:pPr>
            <a:r>
              <a:rPr lang="en-US" sz="2400" b="1" dirty="0" smtClean="0">
                <a:solidFill>
                  <a:srgbClr val="FF0000"/>
                </a:solidFill>
                <a:effectLst/>
                <a:latin typeface="Times New Roman"/>
                <a:ea typeface="Times New Roman"/>
                <a:cs typeface="Arial"/>
              </a:rPr>
              <a:t>Surgery</a:t>
            </a:r>
            <a:endParaRPr lang="en-US" sz="2400" b="1" dirty="0">
              <a:solidFill>
                <a:srgbClr val="FF0000"/>
              </a:solidFill>
              <a:ea typeface="Calibri"/>
              <a:cs typeface="Arial"/>
            </a:endParaRPr>
          </a:p>
          <a:p>
            <a:pPr marL="0" marR="0" indent="0" algn="just">
              <a:spcBef>
                <a:spcPts val="600"/>
              </a:spcBef>
              <a:spcAft>
                <a:spcPts val="600"/>
              </a:spcAft>
              <a:buNone/>
            </a:pPr>
            <a:r>
              <a:rPr lang="en-US" sz="2400" b="1" dirty="0" smtClean="0">
                <a:effectLst/>
                <a:latin typeface="Times New Roman"/>
                <a:ea typeface="Times New Roman"/>
                <a:cs typeface="Arial"/>
              </a:rPr>
              <a:t>Arterial thrombosis may require surgery</a:t>
            </a:r>
            <a:endParaRPr lang="en-US" sz="2400" b="1" dirty="0">
              <a:ea typeface="Calibri"/>
              <a:cs typeface="Arial"/>
            </a:endParaRPr>
          </a:p>
          <a:p>
            <a:pPr marL="0" marR="0" indent="0" algn="just">
              <a:spcBef>
                <a:spcPts val="360"/>
              </a:spcBef>
              <a:spcAft>
                <a:spcPts val="0"/>
              </a:spcAft>
              <a:buNone/>
            </a:pPr>
            <a:r>
              <a:rPr lang="en-US" sz="2400" b="1" dirty="0" smtClean="0">
                <a:solidFill>
                  <a:srgbClr val="FF0000"/>
                </a:solidFill>
                <a:effectLst/>
                <a:latin typeface="Times New Roman"/>
                <a:ea typeface="Times New Roman"/>
                <a:cs typeface="Arial"/>
              </a:rPr>
              <a:t>Endovascular treatment</a:t>
            </a:r>
            <a:endParaRPr lang="en-US" sz="2400" b="1" dirty="0">
              <a:solidFill>
                <a:srgbClr val="FF0000"/>
              </a:solidFill>
              <a:ea typeface="Calibri"/>
              <a:cs typeface="Arial"/>
            </a:endParaRPr>
          </a:p>
          <a:p>
            <a:pPr marL="0" marR="0" indent="0" algn="just">
              <a:lnSpc>
                <a:spcPct val="115000"/>
              </a:lnSpc>
              <a:spcBef>
                <a:spcPts val="600"/>
              </a:spcBef>
              <a:spcAft>
                <a:spcPts val="600"/>
              </a:spcAft>
              <a:buNone/>
            </a:pPr>
            <a:r>
              <a:rPr lang="en-US" sz="2400" b="1" dirty="0" smtClean="0">
                <a:effectLst/>
                <a:latin typeface="Times New Roman"/>
                <a:ea typeface="Times New Roman"/>
                <a:cs typeface="Arial"/>
              </a:rPr>
              <a:t>Mechanical clot retrieval and catheter-guided thrombolysis are used in certain situations</a:t>
            </a:r>
            <a:endParaRPr lang="en-US" sz="2400" b="1" dirty="0">
              <a:ea typeface="Calibri"/>
              <a:cs typeface="Arial"/>
            </a:endParaRPr>
          </a:p>
          <a:p>
            <a:pPr marL="0" marR="0" indent="0" algn="just">
              <a:lnSpc>
                <a:spcPct val="115000"/>
              </a:lnSpc>
              <a:spcBef>
                <a:spcPts val="360"/>
              </a:spcBef>
              <a:spcAft>
                <a:spcPts val="0"/>
              </a:spcAft>
              <a:buNone/>
            </a:pPr>
            <a:r>
              <a:rPr lang="en-US" sz="2400" b="1" dirty="0" smtClean="0">
                <a:solidFill>
                  <a:srgbClr val="FF0000"/>
                </a:solidFill>
                <a:effectLst/>
                <a:latin typeface="Times New Roman"/>
                <a:ea typeface="Times New Roman"/>
                <a:cs typeface="Arial"/>
              </a:rPr>
              <a:t>Antiplatelet agents</a:t>
            </a:r>
            <a:endParaRPr lang="en-US" sz="2400" b="1" dirty="0">
              <a:solidFill>
                <a:srgbClr val="FF0000"/>
              </a:solidFill>
              <a:ea typeface="Calibri"/>
              <a:cs typeface="Arial"/>
            </a:endParaRPr>
          </a:p>
          <a:p>
            <a:pPr marL="0" indent="0">
              <a:buNone/>
            </a:pPr>
            <a:r>
              <a:rPr lang="en-US" sz="2400" b="1" dirty="0" smtClean="0">
                <a:effectLst/>
                <a:latin typeface="Times New Roman"/>
                <a:ea typeface="Times New Roman"/>
              </a:rPr>
              <a:t>Arterial thrombosis is platelet-rich, and inhibition of platelet aggregation with  antiplatelet drugs such as</a:t>
            </a:r>
            <a:r>
              <a:rPr lang="en-US" sz="2000" b="1" dirty="0" smtClean="0">
                <a:effectLst/>
                <a:latin typeface="Times New Roman"/>
                <a:ea typeface="Times New Roman"/>
              </a:rPr>
              <a:t> </a:t>
            </a:r>
            <a:r>
              <a:rPr lang="en-US" sz="2800" b="1" dirty="0" smtClean="0">
                <a:solidFill>
                  <a:srgbClr val="002060"/>
                </a:solidFill>
                <a:effectLst/>
                <a:latin typeface="Times New Roman"/>
                <a:ea typeface="Times New Roman"/>
              </a:rPr>
              <a:t>Aspirin</a:t>
            </a:r>
            <a:r>
              <a:rPr lang="en-US" sz="2000" b="1" dirty="0" smtClean="0">
                <a:effectLst/>
                <a:latin typeface="Times New Roman"/>
                <a:ea typeface="Times New Roman"/>
              </a:rPr>
              <a:t> </a:t>
            </a:r>
            <a:r>
              <a:rPr lang="en-US" sz="2400" b="1" dirty="0" smtClean="0">
                <a:effectLst/>
                <a:latin typeface="Times New Roman"/>
                <a:ea typeface="Times New Roman"/>
              </a:rPr>
              <a:t>may reduce the risk of recurrence or progression</a:t>
            </a:r>
            <a:endParaRPr lang="en-US" sz="2400" b="1" dirty="0"/>
          </a:p>
        </p:txBody>
      </p:sp>
    </p:spTree>
    <p:extLst>
      <p:ext uri="{BB962C8B-B14F-4D97-AF65-F5344CB8AC3E}">
        <p14:creationId xmlns:p14="http://schemas.microsoft.com/office/powerpoint/2010/main" val="2677262946"/>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heel(1)">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heel(1)">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heel(1)">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heel(1)">
                                      <p:cBhvr>
                                        <p:cTn id="27" dur="2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wheel(1)">
                                      <p:cBhvr>
                                        <p:cTn id="32" dur="20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wheel(1)">
                                      <p:cBhvr>
                                        <p:cTn id="37" dur="2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wheel(1)">
                                      <p:cBhvr>
                                        <p:cTn id="42" dur="2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wheel(1)">
                                      <p:cBhvr>
                                        <p:cTn id="4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1_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162</Words>
  <Application>Microsoft Office PowerPoint</Application>
  <PresentationFormat>عرض على الشاشة (3:4)‏</PresentationFormat>
  <Paragraphs>54</Paragraphs>
  <Slides>11</Slides>
  <Notes>0</Notes>
  <HiddenSlides>0</HiddenSlides>
  <MMClips>0</MMClips>
  <ScaleCrop>false</ScaleCrop>
  <HeadingPairs>
    <vt:vector size="4" baseType="variant">
      <vt:variant>
        <vt:lpstr>نسق</vt:lpstr>
      </vt:variant>
      <vt:variant>
        <vt:i4>3</vt:i4>
      </vt:variant>
      <vt:variant>
        <vt:lpstr>عناوين الشرائح</vt:lpstr>
      </vt:variant>
      <vt:variant>
        <vt:i4>11</vt:i4>
      </vt:variant>
    </vt:vector>
  </HeadingPairs>
  <TitlesOfParts>
    <vt:vector size="14" baseType="lpstr">
      <vt:lpstr>نسق Office</vt:lpstr>
      <vt:lpstr>ملتقى</vt:lpstr>
      <vt:lpstr>1_ملتقى</vt:lpstr>
      <vt:lpstr>عرض تقديمي في PowerPoint</vt:lpstr>
      <vt:lpstr>عرض تقديمي في PowerPoint</vt:lpstr>
      <vt:lpstr>Thrombosis &amp; Embolus</vt:lpstr>
      <vt:lpstr>Arterial thrombosis</vt:lpstr>
      <vt:lpstr>Deep vein thrombosis </vt:lpstr>
      <vt:lpstr>Cerebral venous sinus thrombosis</vt:lpstr>
      <vt:lpstr>Thrombosis mechanism</vt:lpstr>
      <vt:lpstr>Thrombosis mechanism</vt:lpstr>
      <vt:lpstr> Treatment </vt:lpstr>
      <vt:lpstr>Stroke</vt:lpstr>
      <vt:lpstr>Myocardial infarction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Thrombosis &amp; Embolus</dc:title>
  <dc:creator>Dr wasfi</dc:creator>
  <cp:lastModifiedBy>Dr wasfi</cp:lastModifiedBy>
  <cp:revision>21</cp:revision>
  <dcterms:created xsi:type="dcterms:W3CDTF">2018-03-20T18:55:31Z</dcterms:created>
  <dcterms:modified xsi:type="dcterms:W3CDTF">2018-03-30T16:56:38Z</dcterms:modified>
</cp:coreProperties>
</file>